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7" r:id="rId5"/>
    <p:sldId id="258" r:id="rId6"/>
    <p:sldId id="259" r:id="rId7"/>
    <p:sldId id="260" r:id="rId8"/>
    <p:sldId id="261" r:id="rId9"/>
    <p:sldId id="262" r:id="rId10"/>
    <p:sldId id="264" r:id="rId11"/>
    <p:sldId id="266" r:id="rId12"/>
    <p:sldId id="265" r:id="rId13"/>
    <p:sldId id="268" r:id="rId14"/>
    <p:sldId id="314" r:id="rId15"/>
    <p:sldId id="263" r:id="rId16"/>
    <p:sldId id="267" r:id="rId17"/>
    <p:sldId id="269" r:id="rId18"/>
    <p:sldId id="270" r:id="rId19"/>
    <p:sldId id="271" r:id="rId20"/>
    <p:sldId id="272" r:id="rId21"/>
    <p:sldId id="273" r:id="rId22"/>
    <p:sldId id="274" r:id="rId23"/>
    <p:sldId id="275" r:id="rId24"/>
    <p:sldId id="276" r:id="rId25"/>
    <p:sldId id="309" r:id="rId26"/>
    <p:sldId id="277" r:id="rId27"/>
    <p:sldId id="278" r:id="rId28"/>
    <p:sldId id="279" r:id="rId29"/>
    <p:sldId id="280" r:id="rId30"/>
    <p:sldId id="281" r:id="rId31"/>
    <p:sldId id="282" r:id="rId32"/>
    <p:sldId id="284" r:id="rId33"/>
    <p:sldId id="285" r:id="rId34"/>
    <p:sldId id="286" r:id="rId35"/>
    <p:sldId id="287" r:id="rId36"/>
    <p:sldId id="315" r:id="rId37"/>
    <p:sldId id="312" r:id="rId38"/>
    <p:sldId id="288" r:id="rId39"/>
    <p:sldId id="289" r:id="rId40"/>
    <p:sldId id="290" r:id="rId41"/>
    <p:sldId id="291" r:id="rId42"/>
    <p:sldId id="292" r:id="rId43"/>
    <p:sldId id="293" r:id="rId44"/>
    <p:sldId id="294" r:id="rId45"/>
    <p:sldId id="295" r:id="rId46"/>
    <p:sldId id="296" r:id="rId47"/>
    <p:sldId id="297" r:id="rId48"/>
    <p:sldId id="298" r:id="rId49"/>
    <p:sldId id="313" r:id="rId50"/>
    <p:sldId id="308" r:id="rId51"/>
    <p:sldId id="307" r:id="rId52"/>
    <p:sldId id="306" r:id="rId53"/>
    <p:sldId id="299" r:id="rId54"/>
    <p:sldId id="300" r:id="rId55"/>
    <p:sldId id="301" r:id="rId56"/>
    <p:sldId id="302" r:id="rId57"/>
    <p:sldId id="303" r:id="rId58"/>
    <p:sldId id="310" r:id="rId59"/>
    <p:sldId id="304" r:id="rId60"/>
    <p:sldId id="31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7E6C13-F0FB-DEF9-C89B-EAD209239449}" name="Barlett, John" initials="BJ" userId="S::jvb102@psu.edu::e719e6e8-bd2f-443a-8211-8077e32888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rlett, John V." initials="BJV" lastIdx="1" clrIdx="0">
    <p:extLst>
      <p:ext uri="{19B8F6BF-5375-455C-9EA6-DF929625EA0E}">
        <p15:presenceInfo xmlns:p15="http://schemas.microsoft.com/office/powerpoint/2012/main" userId="Barlett, John 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FFF"/>
    <a:srgbClr val="88B6E0"/>
    <a:srgbClr val="1E407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3" d="100"/>
          <a:sy n="163" d="100"/>
        </p:scale>
        <p:origin x="17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lett, John" userId="e719e6e8-bd2f-443a-8211-8077e3288852" providerId="ADAL" clId="{ED5F669F-9E85-4FB9-AB19-3FC023E080EA}"/>
    <pc:docChg chg="modSld">
      <pc:chgData name="Barlett, John" userId="e719e6e8-bd2f-443a-8211-8077e3288852" providerId="ADAL" clId="{ED5F669F-9E85-4FB9-AB19-3FC023E080EA}" dt="2023-08-29T17:34:33.947" v="25"/>
      <pc:docMkLst>
        <pc:docMk/>
      </pc:docMkLst>
      <pc:sldChg chg="modSp mod addCm delCm modCm">
        <pc:chgData name="Barlett, John" userId="e719e6e8-bd2f-443a-8211-8077e3288852" providerId="ADAL" clId="{ED5F669F-9E85-4FB9-AB19-3FC023E080EA}" dt="2023-08-29T17:34:33.947" v="25"/>
        <pc:sldMkLst>
          <pc:docMk/>
          <pc:sldMk cId="2040168910" sldId="280"/>
        </pc:sldMkLst>
        <pc:spChg chg="mod">
          <ac:chgData name="Barlett, John" userId="e719e6e8-bd2f-443a-8211-8077e3288852" providerId="ADAL" clId="{ED5F669F-9E85-4FB9-AB19-3FC023E080EA}" dt="2023-08-29T17:34:30.597" v="24" actId="20577"/>
          <ac:spMkLst>
            <pc:docMk/>
            <pc:sldMk cId="2040168910" sldId="280"/>
            <ac:spMk id="43011" creationId="{00000000-0000-0000-0000-000000000000}"/>
          </ac:spMkLst>
        </pc:spChg>
        <pc:extLst>
          <p:ext xmlns:p="http://schemas.openxmlformats.org/presentationml/2006/main" uri="{D6D511B9-2390-475A-947B-AFAB55BFBCF1}">
            <pc226:cmChg xmlns:pc226="http://schemas.microsoft.com/office/powerpoint/2022/06/main/command" chg="add del mod">
              <pc226:chgData name="Barlett, John" userId="e719e6e8-bd2f-443a-8211-8077e3288852" providerId="ADAL" clId="{ED5F669F-9E85-4FB9-AB19-3FC023E080EA}" dt="2023-08-29T17:34:33.947" v="25"/>
              <pc2:cmMkLst xmlns:pc2="http://schemas.microsoft.com/office/powerpoint/2019/9/main/command">
                <pc:docMk/>
                <pc:sldMk cId="2040168910" sldId="280"/>
                <pc2:cmMk id="{E6281642-3E96-420C-AF4E-55B98537A18E}"/>
              </pc2:cmMkLst>
            </pc226:cmChg>
          </p:ext>
        </pc:extLst>
      </pc:sldChg>
    </pc:docChg>
  </pc:docChgLst>
  <pc:docChgLst>
    <pc:chgData name="Kiver, Nicola Marie" userId="da769a65-55d8-426c-8ee2-394cf0841759" providerId="ADAL" clId="{EFB35A7E-DAC0-4272-909D-F191BB333940}"/>
    <pc:docChg chg="undo custSel addSld modSld">
      <pc:chgData name="Kiver, Nicola Marie" userId="da769a65-55d8-426c-8ee2-394cf0841759" providerId="ADAL" clId="{EFB35A7E-DAC0-4272-909D-F191BB333940}" dt="2023-08-28T13:37:45.713" v="1450" actId="20577"/>
      <pc:docMkLst>
        <pc:docMk/>
      </pc:docMkLst>
      <pc:sldChg chg="modSp mod">
        <pc:chgData name="Kiver, Nicola Marie" userId="da769a65-55d8-426c-8ee2-394cf0841759" providerId="ADAL" clId="{EFB35A7E-DAC0-4272-909D-F191BB333940}" dt="2023-08-21T18:57:26.094" v="14" actId="20577"/>
        <pc:sldMkLst>
          <pc:docMk/>
          <pc:sldMk cId="434024467" sldId="259"/>
        </pc:sldMkLst>
        <pc:spChg chg="mod">
          <ac:chgData name="Kiver, Nicola Marie" userId="da769a65-55d8-426c-8ee2-394cf0841759" providerId="ADAL" clId="{EFB35A7E-DAC0-4272-909D-F191BB333940}" dt="2023-08-21T18:57:26.094" v="14" actId="20577"/>
          <ac:spMkLst>
            <pc:docMk/>
            <pc:sldMk cId="434024467" sldId="259"/>
            <ac:spMk id="6147" creationId="{00000000-0000-0000-0000-000000000000}"/>
          </ac:spMkLst>
        </pc:spChg>
      </pc:sldChg>
      <pc:sldChg chg="modSp mod">
        <pc:chgData name="Kiver, Nicola Marie" userId="da769a65-55d8-426c-8ee2-394cf0841759" providerId="ADAL" clId="{EFB35A7E-DAC0-4272-909D-F191BB333940}" dt="2023-08-24T17:47:17.124" v="952" actId="20577"/>
        <pc:sldMkLst>
          <pc:docMk/>
          <pc:sldMk cId="3126243847" sldId="261"/>
        </pc:sldMkLst>
        <pc:spChg chg="mod">
          <ac:chgData name="Kiver, Nicola Marie" userId="da769a65-55d8-426c-8ee2-394cf0841759" providerId="ADAL" clId="{EFB35A7E-DAC0-4272-909D-F191BB333940}" dt="2023-08-24T17:47:17.124" v="952" actId="20577"/>
          <ac:spMkLst>
            <pc:docMk/>
            <pc:sldMk cId="3126243847" sldId="261"/>
            <ac:spMk id="8195" creationId="{00000000-0000-0000-0000-000000000000}"/>
          </ac:spMkLst>
        </pc:spChg>
      </pc:sldChg>
      <pc:sldChg chg="modSp mod">
        <pc:chgData name="Kiver, Nicola Marie" userId="da769a65-55d8-426c-8ee2-394cf0841759" providerId="ADAL" clId="{EFB35A7E-DAC0-4272-909D-F191BB333940}" dt="2023-08-24T17:47:37.320" v="962" actId="20577"/>
        <pc:sldMkLst>
          <pc:docMk/>
          <pc:sldMk cId="1247942527" sldId="262"/>
        </pc:sldMkLst>
        <pc:spChg chg="mod">
          <ac:chgData name="Kiver, Nicola Marie" userId="da769a65-55d8-426c-8ee2-394cf0841759" providerId="ADAL" clId="{EFB35A7E-DAC0-4272-909D-F191BB333940}" dt="2023-08-24T17:47:37.320" v="962" actId="20577"/>
          <ac:spMkLst>
            <pc:docMk/>
            <pc:sldMk cId="1247942527" sldId="262"/>
            <ac:spMk id="8195" creationId="{00000000-0000-0000-0000-000000000000}"/>
          </ac:spMkLst>
        </pc:spChg>
      </pc:sldChg>
      <pc:sldChg chg="modSp mod">
        <pc:chgData name="Kiver, Nicola Marie" userId="da769a65-55d8-426c-8ee2-394cf0841759" providerId="ADAL" clId="{EFB35A7E-DAC0-4272-909D-F191BB333940}" dt="2023-08-21T19:00:16.729" v="126" actId="20577"/>
        <pc:sldMkLst>
          <pc:docMk/>
          <pc:sldMk cId="391413254" sldId="264"/>
        </pc:sldMkLst>
        <pc:spChg chg="mod">
          <ac:chgData name="Kiver, Nicola Marie" userId="da769a65-55d8-426c-8ee2-394cf0841759" providerId="ADAL" clId="{EFB35A7E-DAC0-4272-909D-F191BB333940}" dt="2023-08-21T19:00:16.729" v="126" actId="20577"/>
          <ac:spMkLst>
            <pc:docMk/>
            <pc:sldMk cId="391413254" sldId="264"/>
            <ac:spMk id="27651" creationId="{00000000-0000-0000-0000-000000000000}"/>
          </ac:spMkLst>
        </pc:spChg>
      </pc:sldChg>
      <pc:sldChg chg="addSp delSp modSp mod">
        <pc:chgData name="Kiver, Nicola Marie" userId="da769a65-55d8-426c-8ee2-394cf0841759" providerId="ADAL" clId="{EFB35A7E-DAC0-4272-909D-F191BB333940}" dt="2023-08-24T17:40:19.089" v="375" actId="1036"/>
        <pc:sldMkLst>
          <pc:docMk/>
          <pc:sldMk cId="2349241534" sldId="268"/>
        </pc:sldMkLst>
        <pc:spChg chg="add del mod">
          <ac:chgData name="Kiver, Nicola Marie" userId="da769a65-55d8-426c-8ee2-394cf0841759" providerId="ADAL" clId="{EFB35A7E-DAC0-4272-909D-F191BB333940}" dt="2023-08-24T17:19:01.582" v="307" actId="478"/>
          <ac:spMkLst>
            <pc:docMk/>
            <pc:sldMk cId="2349241534" sldId="268"/>
            <ac:spMk id="5" creationId="{BE3D6F26-CB37-38F0-DE8E-3CF94196A37C}"/>
          </ac:spMkLst>
        </pc:spChg>
        <pc:spChg chg="add del mod">
          <ac:chgData name="Kiver, Nicola Marie" userId="da769a65-55d8-426c-8ee2-394cf0841759" providerId="ADAL" clId="{EFB35A7E-DAC0-4272-909D-F191BB333940}" dt="2023-08-24T17:40:19.089" v="375" actId="1036"/>
          <ac:spMkLst>
            <pc:docMk/>
            <pc:sldMk cId="2349241534" sldId="268"/>
            <ac:spMk id="50179" creationId="{00000000-0000-0000-0000-000000000000}"/>
          </ac:spMkLst>
        </pc:spChg>
      </pc:sldChg>
      <pc:sldChg chg="modSp mod">
        <pc:chgData name="Kiver, Nicola Marie" userId="da769a65-55d8-426c-8ee2-394cf0841759" providerId="ADAL" clId="{EFB35A7E-DAC0-4272-909D-F191BB333940}" dt="2023-08-24T18:00:59.022" v="1070" actId="207"/>
        <pc:sldMkLst>
          <pc:docMk/>
          <pc:sldMk cId="2040168910" sldId="280"/>
        </pc:sldMkLst>
        <pc:spChg chg="mod">
          <ac:chgData name="Kiver, Nicola Marie" userId="da769a65-55d8-426c-8ee2-394cf0841759" providerId="ADAL" clId="{EFB35A7E-DAC0-4272-909D-F191BB333940}" dt="2023-08-24T18:00:59.022" v="1070" actId="207"/>
          <ac:spMkLst>
            <pc:docMk/>
            <pc:sldMk cId="2040168910" sldId="280"/>
            <ac:spMk id="43011" creationId="{00000000-0000-0000-0000-000000000000}"/>
          </ac:spMkLst>
        </pc:spChg>
      </pc:sldChg>
      <pc:sldChg chg="modSp new mod">
        <pc:chgData name="Kiver, Nicola Marie" userId="da769a65-55d8-426c-8ee2-394cf0841759" providerId="ADAL" clId="{EFB35A7E-DAC0-4272-909D-F191BB333940}" dt="2023-08-28T13:37:45.713" v="1450" actId="20577"/>
        <pc:sldMkLst>
          <pc:docMk/>
          <pc:sldMk cId="398728625" sldId="315"/>
        </pc:sldMkLst>
        <pc:spChg chg="mod">
          <ac:chgData name="Kiver, Nicola Marie" userId="da769a65-55d8-426c-8ee2-394cf0841759" providerId="ADAL" clId="{EFB35A7E-DAC0-4272-909D-F191BB333940}" dt="2023-08-28T13:34:03.073" v="1180"/>
          <ac:spMkLst>
            <pc:docMk/>
            <pc:sldMk cId="398728625" sldId="315"/>
            <ac:spMk id="2" creationId="{111AC1E1-7266-0180-3D51-7749D241139F}"/>
          </ac:spMkLst>
        </pc:spChg>
        <pc:spChg chg="mod">
          <ac:chgData name="Kiver, Nicola Marie" userId="da769a65-55d8-426c-8ee2-394cf0841759" providerId="ADAL" clId="{EFB35A7E-DAC0-4272-909D-F191BB333940}" dt="2023-08-28T13:37:45.713" v="1450" actId="20577"/>
          <ac:spMkLst>
            <pc:docMk/>
            <pc:sldMk cId="398728625" sldId="315"/>
            <ac:spMk id="3" creationId="{CF8C0B4C-560B-2C63-4615-C5A35A5C70F2}"/>
          </ac:spMkLst>
        </pc:spChg>
      </pc:sldChg>
    </pc:docChg>
  </pc:docChgLst>
  <pc:docChgLst>
    <pc:chgData name="Kiver, Nicola Marie" userId="da769a65-55d8-426c-8ee2-394cf0841759" providerId="ADAL" clId="{550E1CAC-C0EA-4AD5-B971-7A01F754570F}"/>
    <pc:docChg chg="modSld">
      <pc:chgData name="Kiver, Nicola Marie" userId="da769a65-55d8-426c-8ee2-394cf0841759" providerId="ADAL" clId="{550E1CAC-C0EA-4AD5-B971-7A01F754570F}" dt="2023-06-27T18:58:39.445" v="80" actId="20577"/>
      <pc:docMkLst>
        <pc:docMk/>
      </pc:docMkLst>
      <pc:sldChg chg="modSp mod">
        <pc:chgData name="Kiver, Nicola Marie" userId="da769a65-55d8-426c-8ee2-394cf0841759" providerId="ADAL" clId="{550E1CAC-C0EA-4AD5-B971-7A01F754570F}" dt="2023-06-27T18:40:43.532" v="24" actId="20577"/>
        <pc:sldMkLst>
          <pc:docMk/>
          <pc:sldMk cId="391413254" sldId="264"/>
        </pc:sldMkLst>
        <pc:spChg chg="mod">
          <ac:chgData name="Kiver, Nicola Marie" userId="da769a65-55d8-426c-8ee2-394cf0841759" providerId="ADAL" clId="{550E1CAC-C0EA-4AD5-B971-7A01F754570F}" dt="2023-06-27T18:40:14.519" v="2" actId="20577"/>
          <ac:spMkLst>
            <pc:docMk/>
            <pc:sldMk cId="391413254" sldId="264"/>
            <ac:spMk id="27650" creationId="{00000000-0000-0000-0000-000000000000}"/>
          </ac:spMkLst>
        </pc:spChg>
        <pc:spChg chg="mod">
          <ac:chgData name="Kiver, Nicola Marie" userId="da769a65-55d8-426c-8ee2-394cf0841759" providerId="ADAL" clId="{550E1CAC-C0EA-4AD5-B971-7A01F754570F}" dt="2023-06-27T18:40:43.532" v="24" actId="20577"/>
          <ac:spMkLst>
            <pc:docMk/>
            <pc:sldMk cId="391413254" sldId="264"/>
            <ac:spMk id="27651" creationId="{00000000-0000-0000-0000-000000000000}"/>
          </ac:spMkLst>
        </pc:spChg>
      </pc:sldChg>
      <pc:sldChg chg="modSp mod">
        <pc:chgData name="Kiver, Nicola Marie" userId="da769a65-55d8-426c-8ee2-394cf0841759" providerId="ADAL" clId="{550E1CAC-C0EA-4AD5-B971-7A01F754570F}" dt="2023-06-27T18:58:39.445" v="80" actId="20577"/>
        <pc:sldMkLst>
          <pc:docMk/>
          <pc:sldMk cId="2040168910" sldId="280"/>
        </pc:sldMkLst>
        <pc:spChg chg="mod">
          <ac:chgData name="Kiver, Nicola Marie" userId="da769a65-55d8-426c-8ee2-394cf0841759" providerId="ADAL" clId="{550E1CAC-C0EA-4AD5-B971-7A01F754570F}" dt="2023-06-27T18:58:39.445" v="80" actId="20577"/>
          <ac:spMkLst>
            <pc:docMk/>
            <pc:sldMk cId="2040168910" sldId="280"/>
            <ac:spMk id="43011" creationId="{00000000-0000-0000-0000-000000000000}"/>
          </ac:spMkLst>
        </pc:spChg>
      </pc:sldChg>
      <pc:sldChg chg="modSp mod">
        <pc:chgData name="Kiver, Nicola Marie" userId="da769a65-55d8-426c-8ee2-394cf0841759" providerId="ADAL" clId="{550E1CAC-C0EA-4AD5-B971-7A01F754570F}" dt="2023-06-27T18:42:26.701" v="31" actId="20577"/>
        <pc:sldMkLst>
          <pc:docMk/>
          <pc:sldMk cId="150190145" sldId="288"/>
        </pc:sldMkLst>
        <pc:spChg chg="mod">
          <ac:chgData name="Kiver, Nicola Marie" userId="da769a65-55d8-426c-8ee2-394cf0841759" providerId="ADAL" clId="{550E1CAC-C0EA-4AD5-B971-7A01F754570F}" dt="2023-06-27T18:42:26.701" v="31" actId="20577"/>
          <ac:spMkLst>
            <pc:docMk/>
            <pc:sldMk cId="150190145" sldId="288"/>
            <ac:spMk id="57347" creationId="{00000000-0000-0000-0000-000000000000}"/>
          </ac:spMkLst>
        </pc:spChg>
      </pc:sldChg>
    </pc:docChg>
  </pc:docChgLst>
  <pc:docChgLst>
    <pc:chgData name="Barlett, John" userId="e719e6e8-bd2f-443a-8211-8077e3288852" providerId="ADAL" clId="{99C814D6-3537-481D-956D-1655BB5DC479}"/>
    <pc:docChg chg="custSel addSld modSld sldOrd">
      <pc:chgData name="Barlett, John" userId="e719e6e8-bd2f-443a-8211-8077e3288852" providerId="ADAL" clId="{99C814D6-3537-481D-956D-1655BB5DC479}" dt="2022-08-29T19:34:07.459" v="92" actId="20577"/>
      <pc:docMkLst>
        <pc:docMk/>
      </pc:docMkLst>
      <pc:sldChg chg="modSp mod">
        <pc:chgData name="Barlett, John" userId="e719e6e8-bd2f-443a-8211-8077e3288852" providerId="ADAL" clId="{99C814D6-3537-481D-956D-1655BB5DC479}" dt="2022-08-29T19:27:09.904" v="9" actId="6549"/>
        <pc:sldMkLst>
          <pc:docMk/>
          <pc:sldMk cId="434024467" sldId="259"/>
        </pc:sldMkLst>
        <pc:spChg chg="mod">
          <ac:chgData name="Barlett, John" userId="e719e6e8-bd2f-443a-8211-8077e3288852" providerId="ADAL" clId="{99C814D6-3537-481D-956D-1655BB5DC479}" dt="2022-08-29T19:27:09.904" v="9" actId="6549"/>
          <ac:spMkLst>
            <pc:docMk/>
            <pc:sldMk cId="434024467" sldId="259"/>
            <ac:spMk id="6147" creationId="{00000000-0000-0000-0000-000000000000}"/>
          </ac:spMkLst>
        </pc:spChg>
      </pc:sldChg>
      <pc:sldChg chg="ord">
        <pc:chgData name="Barlett, John" userId="e719e6e8-bd2f-443a-8211-8077e3288852" providerId="ADAL" clId="{99C814D6-3537-481D-956D-1655BB5DC479}" dt="2022-08-29T19:27:31.929" v="11"/>
        <pc:sldMkLst>
          <pc:docMk/>
          <pc:sldMk cId="1579842045" sldId="265"/>
        </pc:sldMkLst>
      </pc:sldChg>
      <pc:sldChg chg="modSp mod">
        <pc:chgData name="Barlett, John" userId="e719e6e8-bd2f-443a-8211-8077e3288852" providerId="ADAL" clId="{99C814D6-3537-481D-956D-1655BB5DC479}" dt="2022-08-29T19:27:58.150" v="12" actId="20577"/>
        <pc:sldMkLst>
          <pc:docMk/>
          <pc:sldMk cId="679327819" sldId="282"/>
        </pc:sldMkLst>
        <pc:spChg chg="mod">
          <ac:chgData name="Barlett, John" userId="e719e6e8-bd2f-443a-8211-8077e3288852" providerId="ADAL" clId="{99C814D6-3537-481D-956D-1655BB5DC479}" dt="2022-08-29T19:27:58.150" v="12" actId="20577"/>
          <ac:spMkLst>
            <pc:docMk/>
            <pc:sldMk cId="679327819" sldId="282"/>
            <ac:spMk id="48131" creationId="{00000000-0000-0000-0000-000000000000}"/>
          </ac:spMkLst>
        </pc:spChg>
      </pc:sldChg>
      <pc:sldChg chg="modSp mod">
        <pc:chgData name="Barlett, John" userId="e719e6e8-bd2f-443a-8211-8077e3288852" providerId="ADAL" clId="{99C814D6-3537-481D-956D-1655BB5DC479}" dt="2022-08-29T19:28:31.088" v="47" actId="20577"/>
        <pc:sldMkLst>
          <pc:docMk/>
          <pc:sldMk cId="3081643379" sldId="287"/>
        </pc:sldMkLst>
        <pc:spChg chg="mod">
          <ac:chgData name="Barlett, John" userId="e719e6e8-bd2f-443a-8211-8077e3288852" providerId="ADAL" clId="{99C814D6-3537-481D-956D-1655BB5DC479}" dt="2022-08-29T19:28:31.088" v="47" actId="20577"/>
          <ac:spMkLst>
            <pc:docMk/>
            <pc:sldMk cId="3081643379" sldId="287"/>
            <ac:spMk id="57347" creationId="{00000000-0000-0000-0000-000000000000}"/>
          </ac:spMkLst>
        </pc:spChg>
      </pc:sldChg>
      <pc:sldChg chg="ord">
        <pc:chgData name="Barlett, John" userId="e719e6e8-bd2f-443a-8211-8077e3288852" providerId="ADAL" clId="{99C814D6-3537-481D-956D-1655BB5DC479}" dt="2022-08-29T19:32:06.376" v="72"/>
        <pc:sldMkLst>
          <pc:docMk/>
          <pc:sldMk cId="657818950" sldId="299"/>
        </pc:sldMkLst>
      </pc:sldChg>
      <pc:sldChg chg="ord">
        <pc:chgData name="Barlett, John" userId="e719e6e8-bd2f-443a-8211-8077e3288852" providerId="ADAL" clId="{99C814D6-3537-481D-956D-1655BB5DC479}" dt="2022-08-29T19:32:06.376" v="72"/>
        <pc:sldMkLst>
          <pc:docMk/>
          <pc:sldMk cId="1631199132" sldId="300"/>
        </pc:sldMkLst>
      </pc:sldChg>
      <pc:sldChg chg="ord">
        <pc:chgData name="Barlett, John" userId="e719e6e8-bd2f-443a-8211-8077e3288852" providerId="ADAL" clId="{99C814D6-3537-481D-956D-1655BB5DC479}" dt="2022-08-29T19:32:06.376" v="72"/>
        <pc:sldMkLst>
          <pc:docMk/>
          <pc:sldMk cId="2069647257" sldId="301"/>
        </pc:sldMkLst>
      </pc:sldChg>
      <pc:sldChg chg="ord">
        <pc:chgData name="Barlett, John" userId="e719e6e8-bd2f-443a-8211-8077e3288852" providerId="ADAL" clId="{99C814D6-3537-481D-956D-1655BB5DC479}" dt="2022-08-29T19:32:06.376" v="72"/>
        <pc:sldMkLst>
          <pc:docMk/>
          <pc:sldMk cId="1994069194" sldId="302"/>
        </pc:sldMkLst>
      </pc:sldChg>
      <pc:sldChg chg="ord">
        <pc:chgData name="Barlett, John" userId="e719e6e8-bd2f-443a-8211-8077e3288852" providerId="ADAL" clId="{99C814D6-3537-481D-956D-1655BB5DC479}" dt="2022-08-29T19:32:06.376" v="72"/>
        <pc:sldMkLst>
          <pc:docMk/>
          <pc:sldMk cId="1821887939" sldId="303"/>
        </pc:sldMkLst>
      </pc:sldChg>
      <pc:sldChg chg="ord">
        <pc:chgData name="Barlett, John" userId="e719e6e8-bd2f-443a-8211-8077e3288852" providerId="ADAL" clId="{99C814D6-3537-481D-956D-1655BB5DC479}" dt="2022-08-29T19:32:06.376" v="72"/>
        <pc:sldMkLst>
          <pc:docMk/>
          <pc:sldMk cId="962069281" sldId="304"/>
        </pc:sldMkLst>
      </pc:sldChg>
      <pc:sldChg chg="ord">
        <pc:chgData name="Barlett, John" userId="e719e6e8-bd2f-443a-8211-8077e3288852" providerId="ADAL" clId="{99C814D6-3537-481D-956D-1655BB5DC479}" dt="2022-08-29T19:32:35.100" v="74"/>
        <pc:sldMkLst>
          <pc:docMk/>
          <pc:sldMk cId="3051814688" sldId="306"/>
        </pc:sldMkLst>
      </pc:sldChg>
      <pc:sldChg chg="ord">
        <pc:chgData name="Barlett, John" userId="e719e6e8-bd2f-443a-8211-8077e3288852" providerId="ADAL" clId="{99C814D6-3537-481D-956D-1655BB5DC479}" dt="2022-08-29T19:32:35.100" v="74"/>
        <pc:sldMkLst>
          <pc:docMk/>
          <pc:sldMk cId="2826514770" sldId="307"/>
        </pc:sldMkLst>
      </pc:sldChg>
      <pc:sldChg chg="ord">
        <pc:chgData name="Barlett, John" userId="e719e6e8-bd2f-443a-8211-8077e3288852" providerId="ADAL" clId="{99C814D6-3537-481D-956D-1655BB5DC479}" dt="2022-08-29T19:32:35.100" v="74"/>
        <pc:sldMkLst>
          <pc:docMk/>
          <pc:sldMk cId="1172366886" sldId="308"/>
        </pc:sldMkLst>
      </pc:sldChg>
      <pc:sldChg chg="modSp mod ord">
        <pc:chgData name="Barlett, John" userId="e719e6e8-bd2f-443a-8211-8077e3288852" providerId="ADAL" clId="{99C814D6-3537-481D-956D-1655BB5DC479}" dt="2022-08-29T19:34:07.459" v="92" actId="20577"/>
        <pc:sldMkLst>
          <pc:docMk/>
          <pc:sldMk cId="482306048" sldId="310"/>
        </pc:sldMkLst>
        <pc:spChg chg="mod">
          <ac:chgData name="Barlett, John" userId="e719e6e8-bd2f-443a-8211-8077e3288852" providerId="ADAL" clId="{99C814D6-3537-481D-956D-1655BB5DC479}" dt="2022-08-29T19:34:07.459" v="92" actId="20577"/>
          <ac:spMkLst>
            <pc:docMk/>
            <pc:sldMk cId="482306048" sldId="310"/>
            <ac:spMk id="3" creationId="{B47CC869-1C5D-4A9A-BB5D-D72796FFF2B5}"/>
          </ac:spMkLst>
        </pc:spChg>
      </pc:sldChg>
      <pc:sldChg chg="ord">
        <pc:chgData name="Barlett, John" userId="e719e6e8-bd2f-443a-8211-8077e3288852" providerId="ADAL" clId="{99C814D6-3537-481D-956D-1655BB5DC479}" dt="2022-08-29T19:32:06.376" v="72"/>
        <pc:sldMkLst>
          <pc:docMk/>
          <pc:sldMk cId="3426687948" sldId="311"/>
        </pc:sldMkLst>
      </pc:sldChg>
      <pc:sldChg chg="delSp modSp new mod">
        <pc:chgData name="Barlett, John" userId="e719e6e8-bd2f-443a-8211-8077e3288852" providerId="ADAL" clId="{99C814D6-3537-481D-956D-1655BB5DC479}" dt="2022-08-29T19:31:34.384" v="70" actId="122"/>
        <pc:sldMkLst>
          <pc:docMk/>
          <pc:sldMk cId="3525124430" sldId="313"/>
        </pc:sldMkLst>
        <pc:spChg chg="mod">
          <ac:chgData name="Barlett, John" userId="e719e6e8-bd2f-443a-8211-8077e3288852" providerId="ADAL" clId="{99C814D6-3537-481D-956D-1655BB5DC479}" dt="2022-08-29T19:31:34.384" v="70" actId="122"/>
          <ac:spMkLst>
            <pc:docMk/>
            <pc:sldMk cId="3525124430" sldId="313"/>
            <ac:spMk id="2" creationId="{3EBB7C9F-A9B3-E868-4672-6C9A26A72A1D}"/>
          </ac:spMkLst>
        </pc:spChg>
        <pc:spChg chg="del">
          <ac:chgData name="Barlett, John" userId="e719e6e8-bd2f-443a-8211-8077e3288852" providerId="ADAL" clId="{99C814D6-3537-481D-956D-1655BB5DC479}" dt="2022-08-29T19:31:16.993" v="67" actId="478"/>
          <ac:spMkLst>
            <pc:docMk/>
            <pc:sldMk cId="3525124430" sldId="313"/>
            <ac:spMk id="3" creationId="{2AB1852E-A0A1-6C0A-C9B8-55D950E8E1F7}"/>
          </ac:spMkLst>
        </pc:spChg>
      </pc:sldChg>
    </pc:docChg>
  </pc:docChgLst>
  <pc:docChgLst>
    <pc:chgData name="Kump, Lee" userId="S::lrk4@psu.edu::ec46678c-205f-474d-a03c-c62f7c98a847" providerId="AD" clId="Web-{3FF8CFD4-F2CE-4947-B19E-F210564CA80B}"/>
    <pc:docChg chg="modSld">
      <pc:chgData name="Kump, Lee" userId="S::lrk4@psu.edu::ec46678c-205f-474d-a03c-c62f7c98a847" providerId="AD" clId="Web-{3FF8CFD4-F2CE-4947-B19E-F210564CA80B}" dt="2021-11-08T19:52:07.310" v="0" actId="20577"/>
      <pc:docMkLst>
        <pc:docMk/>
      </pc:docMkLst>
      <pc:sldChg chg="modSp">
        <pc:chgData name="Kump, Lee" userId="S::lrk4@psu.edu::ec46678c-205f-474d-a03c-c62f7c98a847" providerId="AD" clId="Web-{3FF8CFD4-F2CE-4947-B19E-F210564CA80B}" dt="2021-11-08T19:52:07.310" v="0" actId="20577"/>
        <pc:sldMkLst>
          <pc:docMk/>
          <pc:sldMk cId="1807415007" sldId="257"/>
        </pc:sldMkLst>
        <pc:spChg chg="mod">
          <ac:chgData name="Kump, Lee" userId="S::lrk4@psu.edu::ec46678c-205f-474d-a03c-c62f7c98a847" providerId="AD" clId="Web-{3FF8CFD4-F2CE-4947-B19E-F210564CA80B}" dt="2021-11-08T19:52:07.310" v="0" actId="20577"/>
          <ac:spMkLst>
            <pc:docMk/>
            <pc:sldMk cId="1807415007" sldId="257"/>
            <ac:spMk id="2" creationId="{00000000-0000-0000-0000-000000000000}"/>
          </ac:spMkLst>
        </pc:spChg>
      </pc:sldChg>
    </pc:docChg>
  </pc:docChgLst>
  <pc:docChgLst>
    <pc:chgData name="Barlett, John" userId="e719e6e8-bd2f-443a-8211-8077e3288852" providerId="ADAL" clId="{4139C161-70C5-4852-81D9-A2816D066B2B}"/>
    <pc:docChg chg="custSel addSld modSld">
      <pc:chgData name="Barlett, John" userId="e719e6e8-bd2f-443a-8211-8077e3288852" providerId="ADAL" clId="{4139C161-70C5-4852-81D9-A2816D066B2B}" dt="2023-07-07T14:41:58.319" v="846" actId="20577"/>
      <pc:docMkLst>
        <pc:docMk/>
      </pc:docMkLst>
      <pc:sldChg chg="modSp mod">
        <pc:chgData name="Barlett, John" userId="e719e6e8-bd2f-443a-8211-8077e3288852" providerId="ADAL" clId="{4139C161-70C5-4852-81D9-A2816D066B2B}" dt="2023-07-07T13:09:03.759" v="6" actId="20577"/>
        <pc:sldMkLst>
          <pc:docMk/>
          <pc:sldMk cId="1807415007" sldId="257"/>
        </pc:sldMkLst>
        <pc:spChg chg="mod">
          <ac:chgData name="Barlett, John" userId="e719e6e8-bd2f-443a-8211-8077e3288852" providerId="ADAL" clId="{4139C161-70C5-4852-81D9-A2816D066B2B}" dt="2023-07-07T13:09:03.759" v="6" actId="20577"/>
          <ac:spMkLst>
            <pc:docMk/>
            <pc:sldMk cId="1807415007" sldId="257"/>
            <ac:spMk id="2" creationId="{00000000-0000-0000-0000-000000000000}"/>
          </ac:spMkLst>
        </pc:spChg>
      </pc:sldChg>
      <pc:sldChg chg="modSp mod">
        <pc:chgData name="Barlett, John" userId="e719e6e8-bd2f-443a-8211-8077e3288852" providerId="ADAL" clId="{4139C161-70C5-4852-81D9-A2816D066B2B}" dt="2023-07-07T13:09:28.934" v="9" actId="20577"/>
        <pc:sldMkLst>
          <pc:docMk/>
          <pc:sldMk cId="717414339" sldId="258"/>
        </pc:sldMkLst>
        <pc:spChg chg="mod">
          <ac:chgData name="Barlett, John" userId="e719e6e8-bd2f-443a-8211-8077e3288852" providerId="ADAL" clId="{4139C161-70C5-4852-81D9-A2816D066B2B}" dt="2023-07-07T13:09:28.934" v="9" actId="20577"/>
          <ac:spMkLst>
            <pc:docMk/>
            <pc:sldMk cId="717414339" sldId="258"/>
            <ac:spMk id="6147" creationId="{00000000-0000-0000-0000-000000000000}"/>
          </ac:spMkLst>
        </pc:spChg>
      </pc:sldChg>
      <pc:sldChg chg="modSp mod">
        <pc:chgData name="Barlett, John" userId="e719e6e8-bd2f-443a-8211-8077e3288852" providerId="ADAL" clId="{4139C161-70C5-4852-81D9-A2816D066B2B}" dt="2023-07-07T13:09:36.501" v="13" actId="27636"/>
        <pc:sldMkLst>
          <pc:docMk/>
          <pc:sldMk cId="434024467" sldId="259"/>
        </pc:sldMkLst>
        <pc:spChg chg="mod">
          <ac:chgData name="Barlett, John" userId="e719e6e8-bd2f-443a-8211-8077e3288852" providerId="ADAL" clId="{4139C161-70C5-4852-81D9-A2816D066B2B}" dt="2023-07-07T13:09:36.501" v="13" actId="27636"/>
          <ac:spMkLst>
            <pc:docMk/>
            <pc:sldMk cId="434024467" sldId="259"/>
            <ac:spMk id="6147" creationId="{00000000-0000-0000-0000-000000000000}"/>
          </ac:spMkLst>
        </pc:spChg>
      </pc:sldChg>
      <pc:sldChg chg="modSp mod">
        <pc:chgData name="Barlett, John" userId="e719e6e8-bd2f-443a-8211-8077e3288852" providerId="ADAL" clId="{4139C161-70C5-4852-81D9-A2816D066B2B}" dt="2023-07-07T13:11:33.483" v="68" actId="13926"/>
        <pc:sldMkLst>
          <pc:docMk/>
          <pc:sldMk cId="391413254" sldId="264"/>
        </pc:sldMkLst>
        <pc:spChg chg="mod">
          <ac:chgData name="Barlett, John" userId="e719e6e8-bd2f-443a-8211-8077e3288852" providerId="ADAL" clId="{4139C161-70C5-4852-81D9-A2816D066B2B}" dt="2023-07-07T13:11:33.483" v="68" actId="13926"/>
          <ac:spMkLst>
            <pc:docMk/>
            <pc:sldMk cId="391413254" sldId="264"/>
            <ac:spMk id="27651" creationId="{00000000-0000-0000-0000-000000000000}"/>
          </ac:spMkLst>
        </pc:spChg>
      </pc:sldChg>
      <pc:sldChg chg="modSp mod">
        <pc:chgData name="Barlett, John" userId="e719e6e8-bd2f-443a-8211-8077e3288852" providerId="ADAL" clId="{4139C161-70C5-4852-81D9-A2816D066B2B}" dt="2023-07-07T13:19:11.011" v="364" actId="207"/>
        <pc:sldMkLst>
          <pc:docMk/>
          <pc:sldMk cId="1209761060" sldId="270"/>
        </pc:sldMkLst>
        <pc:spChg chg="mod">
          <ac:chgData name="Barlett, John" userId="e719e6e8-bd2f-443a-8211-8077e3288852" providerId="ADAL" clId="{4139C161-70C5-4852-81D9-A2816D066B2B}" dt="2023-07-07T13:19:11.011" v="364" actId="207"/>
          <ac:spMkLst>
            <pc:docMk/>
            <pc:sldMk cId="1209761060" sldId="270"/>
            <ac:spMk id="11267" creationId="{00000000-0000-0000-0000-000000000000}"/>
          </ac:spMkLst>
        </pc:spChg>
      </pc:sldChg>
      <pc:sldChg chg="modSp mod">
        <pc:chgData name="Barlett, John" userId="e719e6e8-bd2f-443a-8211-8077e3288852" providerId="ADAL" clId="{4139C161-70C5-4852-81D9-A2816D066B2B}" dt="2023-07-07T13:19:39.466" v="367" actId="207"/>
        <pc:sldMkLst>
          <pc:docMk/>
          <pc:sldMk cId="279054520" sldId="272"/>
        </pc:sldMkLst>
        <pc:spChg chg="mod">
          <ac:chgData name="Barlett, John" userId="e719e6e8-bd2f-443a-8211-8077e3288852" providerId="ADAL" clId="{4139C161-70C5-4852-81D9-A2816D066B2B}" dt="2023-07-07T13:19:39.466" v="367" actId="207"/>
          <ac:spMkLst>
            <pc:docMk/>
            <pc:sldMk cId="279054520" sldId="272"/>
            <ac:spMk id="15363" creationId="{00000000-0000-0000-0000-000000000000}"/>
          </ac:spMkLst>
        </pc:spChg>
      </pc:sldChg>
      <pc:sldChg chg="modSp mod">
        <pc:chgData name="Barlett, John" userId="e719e6e8-bd2f-443a-8211-8077e3288852" providerId="ADAL" clId="{4139C161-70C5-4852-81D9-A2816D066B2B}" dt="2023-07-07T13:20:02.794" v="369" actId="207"/>
        <pc:sldMkLst>
          <pc:docMk/>
          <pc:sldMk cId="2008337897" sldId="275"/>
        </pc:sldMkLst>
        <pc:spChg chg="mod">
          <ac:chgData name="Barlett, John" userId="e719e6e8-bd2f-443a-8211-8077e3288852" providerId="ADAL" clId="{4139C161-70C5-4852-81D9-A2816D066B2B}" dt="2023-07-07T13:20:02.794" v="369" actId="207"/>
          <ac:spMkLst>
            <pc:docMk/>
            <pc:sldMk cId="2008337897" sldId="275"/>
            <ac:spMk id="21507" creationId="{00000000-0000-0000-0000-000000000000}"/>
          </ac:spMkLst>
        </pc:spChg>
      </pc:sldChg>
      <pc:sldChg chg="modSp mod">
        <pc:chgData name="Barlett, John" userId="e719e6e8-bd2f-443a-8211-8077e3288852" providerId="ADAL" clId="{4139C161-70C5-4852-81D9-A2816D066B2B}" dt="2023-07-07T13:21:45.640" v="509" actId="33524"/>
        <pc:sldMkLst>
          <pc:docMk/>
          <pc:sldMk cId="1724805231" sldId="279"/>
        </pc:sldMkLst>
        <pc:spChg chg="mod">
          <ac:chgData name="Barlett, John" userId="e719e6e8-bd2f-443a-8211-8077e3288852" providerId="ADAL" clId="{4139C161-70C5-4852-81D9-A2816D066B2B}" dt="2023-07-07T13:21:45.640" v="509" actId="33524"/>
          <ac:spMkLst>
            <pc:docMk/>
            <pc:sldMk cId="1724805231" sldId="279"/>
            <ac:spMk id="41987" creationId="{00000000-0000-0000-0000-000000000000}"/>
          </ac:spMkLst>
        </pc:spChg>
      </pc:sldChg>
      <pc:sldChg chg="modSp mod">
        <pc:chgData name="Barlett, John" userId="e719e6e8-bd2f-443a-8211-8077e3288852" providerId="ADAL" clId="{4139C161-70C5-4852-81D9-A2816D066B2B}" dt="2023-07-07T13:24:13.358" v="677" actId="27636"/>
        <pc:sldMkLst>
          <pc:docMk/>
          <pc:sldMk cId="1937361635" sldId="291"/>
        </pc:sldMkLst>
        <pc:spChg chg="mod">
          <ac:chgData name="Barlett, John" userId="e719e6e8-bd2f-443a-8211-8077e3288852" providerId="ADAL" clId="{4139C161-70C5-4852-81D9-A2816D066B2B}" dt="2023-07-07T13:24:13.358" v="677" actId="27636"/>
          <ac:spMkLst>
            <pc:docMk/>
            <pc:sldMk cId="1937361635" sldId="291"/>
            <ac:spMk id="36867" creationId="{00000000-0000-0000-0000-000000000000}"/>
          </ac:spMkLst>
        </pc:spChg>
      </pc:sldChg>
      <pc:sldChg chg="modSp mod">
        <pc:chgData name="Barlett, John" userId="e719e6e8-bd2f-443a-8211-8077e3288852" providerId="ADAL" clId="{4139C161-70C5-4852-81D9-A2816D066B2B}" dt="2023-07-07T13:24:33.281" v="678" actId="207"/>
        <pc:sldMkLst>
          <pc:docMk/>
          <pc:sldMk cId="424402466" sldId="295"/>
        </pc:sldMkLst>
        <pc:spChg chg="mod">
          <ac:chgData name="Barlett, John" userId="e719e6e8-bd2f-443a-8211-8077e3288852" providerId="ADAL" clId="{4139C161-70C5-4852-81D9-A2816D066B2B}" dt="2023-07-07T13:24:33.281" v="678" actId="207"/>
          <ac:spMkLst>
            <pc:docMk/>
            <pc:sldMk cId="424402466" sldId="295"/>
            <ac:spMk id="39939" creationId="{00000000-0000-0000-0000-000000000000}"/>
          </ac:spMkLst>
        </pc:spChg>
      </pc:sldChg>
      <pc:sldChg chg="modSp mod">
        <pc:chgData name="Barlett, John" userId="e719e6e8-bd2f-443a-8211-8077e3288852" providerId="ADAL" clId="{4139C161-70C5-4852-81D9-A2816D066B2B}" dt="2023-07-07T13:24:51.156" v="679" actId="207"/>
        <pc:sldMkLst>
          <pc:docMk/>
          <pc:sldMk cId="132013203" sldId="296"/>
        </pc:sldMkLst>
        <pc:spChg chg="mod">
          <ac:chgData name="Barlett, John" userId="e719e6e8-bd2f-443a-8211-8077e3288852" providerId="ADAL" clId="{4139C161-70C5-4852-81D9-A2816D066B2B}" dt="2023-07-07T13:24:51.156" v="679" actId="207"/>
          <ac:spMkLst>
            <pc:docMk/>
            <pc:sldMk cId="132013203" sldId="296"/>
            <ac:spMk id="39939" creationId="{00000000-0000-0000-0000-000000000000}"/>
          </ac:spMkLst>
        </pc:spChg>
      </pc:sldChg>
      <pc:sldChg chg="modSp mod">
        <pc:chgData name="Barlett, John" userId="e719e6e8-bd2f-443a-8211-8077e3288852" providerId="ADAL" clId="{4139C161-70C5-4852-81D9-A2816D066B2B}" dt="2023-07-07T13:21:18.107" v="508" actId="20577"/>
        <pc:sldMkLst>
          <pc:docMk/>
          <pc:sldMk cId="1096444957" sldId="309"/>
        </pc:sldMkLst>
        <pc:spChg chg="mod">
          <ac:chgData name="Barlett, John" userId="e719e6e8-bd2f-443a-8211-8077e3288852" providerId="ADAL" clId="{4139C161-70C5-4852-81D9-A2816D066B2B}" dt="2023-07-07T13:21:18.107" v="508" actId="20577"/>
          <ac:spMkLst>
            <pc:docMk/>
            <pc:sldMk cId="1096444957" sldId="309"/>
            <ac:spMk id="53251" creationId="{00000000-0000-0000-0000-000000000000}"/>
          </ac:spMkLst>
        </pc:spChg>
      </pc:sldChg>
      <pc:sldChg chg="modSp new mod">
        <pc:chgData name="Barlett, John" userId="e719e6e8-bd2f-443a-8211-8077e3288852" providerId="ADAL" clId="{4139C161-70C5-4852-81D9-A2816D066B2B}" dt="2023-07-07T14:41:58.319" v="846" actId="20577"/>
        <pc:sldMkLst>
          <pc:docMk/>
          <pc:sldMk cId="1723193668" sldId="314"/>
        </pc:sldMkLst>
        <pc:spChg chg="mod">
          <ac:chgData name="Barlett, John" userId="e719e6e8-bd2f-443a-8211-8077e3288852" providerId="ADAL" clId="{4139C161-70C5-4852-81D9-A2816D066B2B}" dt="2023-07-07T13:25:55.549" v="712" actId="122"/>
          <ac:spMkLst>
            <pc:docMk/>
            <pc:sldMk cId="1723193668" sldId="314"/>
            <ac:spMk id="2" creationId="{A10FBB59-200C-EA58-541B-AEA9A89305B2}"/>
          </ac:spMkLst>
        </pc:spChg>
        <pc:spChg chg="mod">
          <ac:chgData name="Barlett, John" userId="e719e6e8-bd2f-443a-8211-8077e3288852" providerId="ADAL" clId="{4139C161-70C5-4852-81D9-A2816D066B2B}" dt="2023-07-07T14:41:58.319" v="846" actId="20577"/>
          <ac:spMkLst>
            <pc:docMk/>
            <pc:sldMk cId="1723193668" sldId="314"/>
            <ac:spMk id="3" creationId="{342FE631-5EC6-1BC5-7E1C-A18EC57DACAC}"/>
          </ac:spMkLst>
        </pc:spChg>
      </pc:sldChg>
    </pc:docChg>
  </pc:docChgLst>
  <pc:docChgLst>
    <pc:chgData name="Kiver, Nicola Marie" userId="da769a65-55d8-426c-8ee2-394cf0841759" providerId="ADAL" clId="{8DB322F1-BBC0-4C53-AF71-1841C450E95E}"/>
    <pc:docChg chg="undo custSel modSld">
      <pc:chgData name="Kiver, Nicola Marie" userId="da769a65-55d8-426c-8ee2-394cf0841759" providerId="ADAL" clId="{8DB322F1-BBC0-4C53-AF71-1841C450E95E}" dt="2022-07-07T16:11:18.010" v="83" actId="20577"/>
      <pc:docMkLst>
        <pc:docMk/>
      </pc:docMkLst>
      <pc:sldChg chg="addSp delSp modSp mod">
        <pc:chgData name="Kiver, Nicola Marie" userId="da769a65-55d8-426c-8ee2-394cf0841759" providerId="ADAL" clId="{8DB322F1-BBC0-4C53-AF71-1841C450E95E}" dt="2022-07-07T16:02:38.003" v="11" actId="1076"/>
        <pc:sldMkLst>
          <pc:docMk/>
          <pc:sldMk cId="1247942527" sldId="262"/>
        </pc:sldMkLst>
        <pc:picChg chg="del">
          <ac:chgData name="Kiver, Nicola Marie" userId="da769a65-55d8-426c-8ee2-394cf0841759" providerId="ADAL" clId="{8DB322F1-BBC0-4C53-AF71-1841C450E95E}" dt="2022-07-07T16:01:07.728" v="0" actId="478"/>
          <ac:picMkLst>
            <pc:docMk/>
            <pc:sldMk cId="1247942527" sldId="262"/>
            <ac:picMk id="2" creationId="{00000000-0000-0000-0000-000000000000}"/>
          </ac:picMkLst>
        </pc:picChg>
        <pc:picChg chg="add mod">
          <ac:chgData name="Kiver, Nicola Marie" userId="da769a65-55d8-426c-8ee2-394cf0841759" providerId="ADAL" clId="{8DB322F1-BBC0-4C53-AF71-1841C450E95E}" dt="2022-07-07T16:02:38.003" v="11" actId="1076"/>
          <ac:picMkLst>
            <pc:docMk/>
            <pc:sldMk cId="1247942527" sldId="262"/>
            <ac:picMk id="7" creationId="{C02D1840-5B06-6F2F-4B52-5834FCC03908}"/>
          </ac:picMkLst>
        </pc:picChg>
      </pc:sldChg>
      <pc:sldChg chg="modSp mod">
        <pc:chgData name="Kiver, Nicola Marie" userId="da769a65-55d8-426c-8ee2-394cf0841759" providerId="ADAL" clId="{8DB322F1-BBC0-4C53-AF71-1841C450E95E}" dt="2022-07-07T16:06:42.011" v="50" actId="20577"/>
        <pc:sldMkLst>
          <pc:docMk/>
          <pc:sldMk cId="996106284" sldId="276"/>
        </pc:sldMkLst>
        <pc:spChg chg="mod">
          <ac:chgData name="Kiver, Nicola Marie" userId="da769a65-55d8-426c-8ee2-394cf0841759" providerId="ADAL" clId="{8DB322F1-BBC0-4C53-AF71-1841C450E95E}" dt="2022-07-07T16:06:42.011" v="50" actId="20577"/>
          <ac:spMkLst>
            <pc:docMk/>
            <pc:sldMk cId="996106284" sldId="276"/>
            <ac:spMk id="52227" creationId="{00000000-0000-0000-0000-000000000000}"/>
          </ac:spMkLst>
        </pc:spChg>
      </pc:sldChg>
      <pc:sldChg chg="modSp mod">
        <pc:chgData name="Kiver, Nicola Marie" userId="da769a65-55d8-426c-8ee2-394cf0841759" providerId="ADAL" clId="{8DB322F1-BBC0-4C53-AF71-1841C450E95E}" dt="2022-07-07T16:07:28.010" v="55" actId="20577"/>
        <pc:sldMkLst>
          <pc:docMk/>
          <pc:sldMk cId="3175808286" sldId="277"/>
        </pc:sldMkLst>
        <pc:spChg chg="mod">
          <ac:chgData name="Kiver, Nicola Marie" userId="da769a65-55d8-426c-8ee2-394cf0841759" providerId="ADAL" clId="{8DB322F1-BBC0-4C53-AF71-1841C450E95E}" dt="2022-07-07T16:07:28.010" v="55" actId="20577"/>
          <ac:spMkLst>
            <pc:docMk/>
            <pc:sldMk cId="3175808286" sldId="277"/>
            <ac:spMk id="53251" creationId="{00000000-0000-0000-0000-000000000000}"/>
          </ac:spMkLst>
        </pc:spChg>
      </pc:sldChg>
      <pc:sldChg chg="modSp mod">
        <pc:chgData name="Kiver, Nicola Marie" userId="da769a65-55d8-426c-8ee2-394cf0841759" providerId="ADAL" clId="{8DB322F1-BBC0-4C53-AF71-1841C450E95E}" dt="2022-07-07T16:11:18.010" v="83" actId="20577"/>
        <pc:sldMkLst>
          <pc:docMk/>
          <pc:sldMk cId="476656530" sldId="297"/>
        </pc:sldMkLst>
        <pc:spChg chg="mod">
          <ac:chgData name="Kiver, Nicola Marie" userId="da769a65-55d8-426c-8ee2-394cf0841759" providerId="ADAL" clId="{8DB322F1-BBC0-4C53-AF71-1841C450E95E}" dt="2022-07-07T16:11:18.010" v="83" actId="20577"/>
          <ac:spMkLst>
            <pc:docMk/>
            <pc:sldMk cId="476656530" sldId="297"/>
            <ac:spMk id="6147" creationId="{00000000-0000-0000-0000-000000000000}"/>
          </ac:spMkLst>
        </pc:spChg>
      </pc:sldChg>
      <pc:sldChg chg="modSp mod">
        <pc:chgData name="Kiver, Nicola Marie" userId="da769a65-55d8-426c-8ee2-394cf0841759" providerId="ADAL" clId="{8DB322F1-BBC0-4C53-AF71-1841C450E95E}" dt="2022-07-07T16:10:57.580" v="78" actId="20577"/>
        <pc:sldMkLst>
          <pc:docMk/>
          <pc:sldMk cId="1821887939" sldId="303"/>
        </pc:sldMkLst>
        <pc:spChg chg="mod">
          <ac:chgData name="Kiver, Nicola Marie" userId="da769a65-55d8-426c-8ee2-394cf0841759" providerId="ADAL" clId="{8DB322F1-BBC0-4C53-AF71-1841C450E95E}" dt="2022-07-07T16:10:57.580" v="78" actId="20577"/>
          <ac:spMkLst>
            <pc:docMk/>
            <pc:sldMk cId="1821887939" sldId="303"/>
            <ac:spMk id="3" creationId="{B47CC869-1C5D-4A9A-BB5D-D72796FFF2B5}"/>
          </ac:spMkLst>
        </pc:spChg>
      </pc:sldChg>
      <pc:sldChg chg="modSp mod">
        <pc:chgData name="Kiver, Nicola Marie" userId="da769a65-55d8-426c-8ee2-394cf0841759" providerId="ADAL" clId="{8DB322F1-BBC0-4C53-AF71-1841C450E95E}" dt="2022-07-07T16:04:40.174" v="24" actId="20577"/>
        <pc:sldMkLst>
          <pc:docMk/>
          <pc:sldMk cId="3051814688" sldId="306"/>
        </pc:sldMkLst>
        <pc:spChg chg="mod">
          <ac:chgData name="Kiver, Nicola Marie" userId="da769a65-55d8-426c-8ee2-394cf0841759" providerId="ADAL" clId="{8DB322F1-BBC0-4C53-AF71-1841C450E95E}" dt="2022-07-07T16:04:40.174" v="24" actId="20577"/>
          <ac:spMkLst>
            <pc:docMk/>
            <pc:sldMk cId="3051814688" sldId="306"/>
            <ac:spMk id="3" creationId="{C967227D-5F3E-44C7-AD7E-7D951EAEE946}"/>
          </ac:spMkLst>
        </pc:spChg>
      </pc:sldChg>
      <pc:sldChg chg="modSp mod">
        <pc:chgData name="Kiver, Nicola Marie" userId="da769a65-55d8-426c-8ee2-394cf0841759" providerId="ADAL" clId="{8DB322F1-BBC0-4C53-AF71-1841C450E95E}" dt="2022-07-07T16:06:27.838" v="49" actId="20577"/>
        <pc:sldMkLst>
          <pc:docMk/>
          <pc:sldMk cId="1096444957" sldId="309"/>
        </pc:sldMkLst>
        <pc:spChg chg="mod">
          <ac:chgData name="Kiver, Nicola Marie" userId="da769a65-55d8-426c-8ee2-394cf0841759" providerId="ADAL" clId="{8DB322F1-BBC0-4C53-AF71-1841C450E95E}" dt="2022-07-07T16:06:27.838" v="49" actId="20577"/>
          <ac:spMkLst>
            <pc:docMk/>
            <pc:sldMk cId="1096444957" sldId="309"/>
            <ac:spMk id="53251" creationId="{00000000-0000-0000-0000-000000000000}"/>
          </ac:spMkLst>
        </pc:spChg>
      </pc:sldChg>
    </pc:docChg>
  </pc:docChgLst>
  <pc:docChgLst>
    <pc:chgData name="Barlett, John" userId="e719e6e8-bd2f-443a-8211-8077e3288852" providerId="ADAL" clId="{4FBCD072-4652-4C81-ACC7-44BB3300F8C7}"/>
    <pc:docChg chg="modSld">
      <pc:chgData name="Barlett, John" userId="e719e6e8-bd2f-443a-8211-8077e3288852" providerId="ADAL" clId="{4FBCD072-4652-4C81-ACC7-44BB3300F8C7}" dt="2022-07-06T19:37:49.822" v="207" actId="20577"/>
      <pc:docMkLst>
        <pc:docMk/>
      </pc:docMkLst>
      <pc:sldChg chg="modSp mod">
        <pc:chgData name="Barlett, John" userId="e719e6e8-bd2f-443a-8211-8077e3288852" providerId="ADAL" clId="{4FBCD072-4652-4C81-ACC7-44BB3300F8C7}" dt="2022-07-06T18:39:47.745" v="2" actId="20577"/>
        <pc:sldMkLst>
          <pc:docMk/>
          <pc:sldMk cId="717414339" sldId="258"/>
        </pc:sldMkLst>
        <pc:spChg chg="mod">
          <ac:chgData name="Barlett, John" userId="e719e6e8-bd2f-443a-8211-8077e3288852" providerId="ADAL" clId="{4FBCD072-4652-4C81-ACC7-44BB3300F8C7}" dt="2022-07-06T18:39:47.745" v="2" actId="20577"/>
          <ac:spMkLst>
            <pc:docMk/>
            <pc:sldMk cId="717414339" sldId="258"/>
            <ac:spMk id="6147" creationId="{00000000-0000-0000-0000-000000000000}"/>
          </ac:spMkLst>
        </pc:spChg>
      </pc:sldChg>
      <pc:sldChg chg="modSp mod">
        <pc:chgData name="Barlett, John" userId="e719e6e8-bd2f-443a-8211-8077e3288852" providerId="ADAL" clId="{4FBCD072-4652-4C81-ACC7-44BB3300F8C7}" dt="2022-07-06T18:40:31.614" v="22" actId="20577"/>
        <pc:sldMkLst>
          <pc:docMk/>
          <pc:sldMk cId="434024467" sldId="259"/>
        </pc:sldMkLst>
        <pc:spChg chg="mod">
          <ac:chgData name="Barlett, John" userId="e719e6e8-bd2f-443a-8211-8077e3288852" providerId="ADAL" clId="{4FBCD072-4652-4C81-ACC7-44BB3300F8C7}" dt="2022-07-06T18:40:31.614" v="22" actId="20577"/>
          <ac:spMkLst>
            <pc:docMk/>
            <pc:sldMk cId="434024467" sldId="259"/>
            <ac:spMk id="6147" creationId="{00000000-0000-0000-0000-000000000000}"/>
          </ac:spMkLst>
        </pc:spChg>
      </pc:sldChg>
      <pc:sldChg chg="modSp mod">
        <pc:chgData name="Barlett, John" userId="e719e6e8-bd2f-443a-8211-8077e3288852" providerId="ADAL" clId="{4FBCD072-4652-4C81-ACC7-44BB3300F8C7}" dt="2022-07-06T18:40:59.625" v="36" actId="20577"/>
        <pc:sldMkLst>
          <pc:docMk/>
          <pc:sldMk cId="3126243847" sldId="261"/>
        </pc:sldMkLst>
        <pc:spChg chg="mod">
          <ac:chgData name="Barlett, John" userId="e719e6e8-bd2f-443a-8211-8077e3288852" providerId="ADAL" clId="{4FBCD072-4652-4C81-ACC7-44BB3300F8C7}" dt="2022-07-06T18:40:59.625" v="36" actId="20577"/>
          <ac:spMkLst>
            <pc:docMk/>
            <pc:sldMk cId="3126243847" sldId="261"/>
            <ac:spMk id="8195" creationId="{00000000-0000-0000-0000-000000000000}"/>
          </ac:spMkLst>
        </pc:spChg>
      </pc:sldChg>
      <pc:sldChg chg="modSp mod">
        <pc:chgData name="Barlett, John" userId="e719e6e8-bd2f-443a-8211-8077e3288852" providerId="ADAL" clId="{4FBCD072-4652-4C81-ACC7-44BB3300F8C7}" dt="2022-07-06T18:41:16.826" v="49" actId="20577"/>
        <pc:sldMkLst>
          <pc:docMk/>
          <pc:sldMk cId="1247942527" sldId="262"/>
        </pc:sldMkLst>
        <pc:spChg chg="mod">
          <ac:chgData name="Barlett, John" userId="e719e6e8-bd2f-443a-8211-8077e3288852" providerId="ADAL" clId="{4FBCD072-4652-4C81-ACC7-44BB3300F8C7}" dt="2022-07-06T18:41:16.826" v="49" actId="20577"/>
          <ac:spMkLst>
            <pc:docMk/>
            <pc:sldMk cId="1247942527" sldId="262"/>
            <ac:spMk id="8195" creationId="{00000000-0000-0000-0000-000000000000}"/>
          </ac:spMkLst>
        </pc:spChg>
      </pc:sldChg>
      <pc:sldChg chg="modSp mod">
        <pc:chgData name="Barlett, John" userId="e719e6e8-bd2f-443a-8211-8077e3288852" providerId="ADAL" clId="{4FBCD072-4652-4C81-ACC7-44BB3300F8C7}" dt="2022-07-06T18:51:40.179" v="68" actId="20577"/>
        <pc:sldMkLst>
          <pc:docMk/>
          <pc:sldMk cId="391413254" sldId="264"/>
        </pc:sldMkLst>
        <pc:spChg chg="mod">
          <ac:chgData name="Barlett, John" userId="e719e6e8-bd2f-443a-8211-8077e3288852" providerId="ADAL" clId="{4FBCD072-4652-4C81-ACC7-44BB3300F8C7}" dt="2022-07-06T18:51:40.179" v="68" actId="20577"/>
          <ac:spMkLst>
            <pc:docMk/>
            <pc:sldMk cId="391413254" sldId="264"/>
            <ac:spMk id="27650" creationId="{00000000-0000-0000-0000-000000000000}"/>
          </ac:spMkLst>
        </pc:spChg>
        <pc:spChg chg="mod">
          <ac:chgData name="Barlett, John" userId="e719e6e8-bd2f-443a-8211-8077e3288852" providerId="ADAL" clId="{4FBCD072-4652-4C81-ACC7-44BB3300F8C7}" dt="2022-07-06T18:43:45.930" v="67" actId="20577"/>
          <ac:spMkLst>
            <pc:docMk/>
            <pc:sldMk cId="391413254" sldId="264"/>
            <ac:spMk id="27651" creationId="{00000000-0000-0000-0000-000000000000}"/>
          </ac:spMkLst>
        </pc:spChg>
      </pc:sldChg>
      <pc:sldChg chg="modSp mod">
        <pc:chgData name="Barlett, John" userId="e719e6e8-bd2f-443a-8211-8077e3288852" providerId="ADAL" clId="{4FBCD072-4652-4C81-ACC7-44BB3300F8C7}" dt="2022-07-06T18:55:09.303" v="82" actId="6549"/>
        <pc:sldMkLst>
          <pc:docMk/>
          <pc:sldMk cId="2349241534" sldId="268"/>
        </pc:sldMkLst>
        <pc:spChg chg="mod">
          <ac:chgData name="Barlett, John" userId="e719e6e8-bd2f-443a-8211-8077e3288852" providerId="ADAL" clId="{4FBCD072-4652-4C81-ACC7-44BB3300F8C7}" dt="2022-07-06T18:55:09.303" v="82" actId="6549"/>
          <ac:spMkLst>
            <pc:docMk/>
            <pc:sldMk cId="2349241534" sldId="268"/>
            <ac:spMk id="50179" creationId="{00000000-0000-0000-0000-000000000000}"/>
          </ac:spMkLst>
        </pc:spChg>
      </pc:sldChg>
      <pc:sldChg chg="addCm delCm">
        <pc:chgData name="Barlett, John" userId="e719e6e8-bd2f-443a-8211-8077e3288852" providerId="ADAL" clId="{4FBCD072-4652-4C81-ACC7-44BB3300F8C7}" dt="2022-07-06T19:35:32.062" v="84"/>
        <pc:sldMkLst>
          <pc:docMk/>
          <pc:sldMk cId="996106284" sldId="276"/>
        </pc:sldMkLst>
      </pc:sldChg>
      <pc:sldChg chg="modSp mod">
        <pc:chgData name="Barlett, John" userId="e719e6e8-bd2f-443a-8211-8077e3288852" providerId="ADAL" clId="{4FBCD072-4652-4C81-ACC7-44BB3300F8C7}" dt="2022-07-06T19:37:26.008" v="201" actId="1076"/>
        <pc:sldMkLst>
          <pc:docMk/>
          <pc:sldMk cId="2040168910" sldId="280"/>
        </pc:sldMkLst>
        <pc:spChg chg="mod">
          <ac:chgData name="Barlett, John" userId="e719e6e8-bd2f-443a-8211-8077e3288852" providerId="ADAL" clId="{4FBCD072-4652-4C81-ACC7-44BB3300F8C7}" dt="2022-07-06T19:37:26.008" v="201" actId="1076"/>
          <ac:spMkLst>
            <pc:docMk/>
            <pc:sldMk cId="2040168910" sldId="280"/>
            <ac:spMk id="43011" creationId="{00000000-0000-0000-0000-000000000000}"/>
          </ac:spMkLst>
        </pc:spChg>
      </pc:sldChg>
      <pc:sldChg chg="modSp mod">
        <pc:chgData name="Barlett, John" userId="e719e6e8-bd2f-443a-8211-8077e3288852" providerId="ADAL" clId="{4FBCD072-4652-4C81-ACC7-44BB3300F8C7}" dt="2022-07-06T19:37:49.822" v="207" actId="20577"/>
        <pc:sldMkLst>
          <pc:docMk/>
          <pc:sldMk cId="3175562066" sldId="285"/>
        </pc:sldMkLst>
        <pc:spChg chg="mod">
          <ac:chgData name="Barlett, John" userId="e719e6e8-bd2f-443a-8211-8077e3288852" providerId="ADAL" clId="{4FBCD072-4652-4C81-ACC7-44BB3300F8C7}" dt="2022-07-06T19:37:49.822" v="207" actId="20577"/>
          <ac:spMkLst>
            <pc:docMk/>
            <pc:sldMk cId="3175562066" sldId="285"/>
            <ac:spMk id="5837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0FBD3-B1AC-4E91-BEEB-BE871A4F4343}"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12E-D68D-4CC9-9FD6-153F3C9233E8}" type="slidenum">
              <a:rPr lang="en-US" smtClean="0"/>
              <a:t>‹#›</a:t>
            </a:fld>
            <a:endParaRPr lang="en-US"/>
          </a:p>
        </p:txBody>
      </p:sp>
    </p:spTree>
    <p:extLst>
      <p:ext uri="{BB962C8B-B14F-4D97-AF65-F5344CB8AC3E}">
        <p14:creationId xmlns:p14="http://schemas.microsoft.com/office/powerpoint/2010/main" val="63419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Promotion and Tenure</a:t>
            </a:r>
          </a:p>
        </p:txBody>
      </p:sp>
      <p:sp>
        <p:nvSpPr>
          <p:cNvPr id="6" name="Slide Number Placeholder 5"/>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267089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Promotion and Tenure</a:t>
            </a:r>
          </a:p>
        </p:txBody>
      </p:sp>
      <p:sp>
        <p:nvSpPr>
          <p:cNvPr id="6" name="Slide Number Placeholder 5"/>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382650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Promotion and Tenure</a:t>
            </a:r>
          </a:p>
        </p:txBody>
      </p:sp>
      <p:sp>
        <p:nvSpPr>
          <p:cNvPr id="6" name="Slide Number Placeholder 5"/>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251761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Promotion and Tenure</a:t>
            </a:r>
          </a:p>
        </p:txBody>
      </p:sp>
      <p:sp>
        <p:nvSpPr>
          <p:cNvPr id="6" name="Slide Number Placeholder 5"/>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410762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Promotion and Tenure</a:t>
            </a:r>
          </a:p>
        </p:txBody>
      </p:sp>
      <p:sp>
        <p:nvSpPr>
          <p:cNvPr id="6" name="Slide Number Placeholder 5"/>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231922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Promotion and Tenure</a:t>
            </a:r>
          </a:p>
        </p:txBody>
      </p:sp>
      <p:sp>
        <p:nvSpPr>
          <p:cNvPr id="7" name="Slide Number Placeholder 6"/>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260184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Promotion and Tenure</a:t>
            </a:r>
          </a:p>
        </p:txBody>
      </p:sp>
      <p:sp>
        <p:nvSpPr>
          <p:cNvPr id="9" name="Slide Number Placeholder 8"/>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184123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Promotion and Tenure</a:t>
            </a:r>
          </a:p>
        </p:txBody>
      </p:sp>
      <p:sp>
        <p:nvSpPr>
          <p:cNvPr id="5" name="Slide Number Placeholder 4"/>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317323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Promotion and Tenure</a:t>
            </a:r>
          </a:p>
        </p:txBody>
      </p:sp>
      <p:sp>
        <p:nvSpPr>
          <p:cNvPr id="4" name="Slide Number Placeholder 3"/>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350138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Promotion and Tenure</a:t>
            </a:r>
          </a:p>
        </p:txBody>
      </p:sp>
      <p:sp>
        <p:nvSpPr>
          <p:cNvPr id="7" name="Slide Number Placeholder 6"/>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74505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Promotion and Tenure</a:t>
            </a:r>
          </a:p>
        </p:txBody>
      </p:sp>
      <p:sp>
        <p:nvSpPr>
          <p:cNvPr id="7" name="Slide Number Placeholder 6"/>
          <p:cNvSpPr>
            <a:spLocks noGrp="1"/>
          </p:cNvSpPr>
          <p:nvPr>
            <p:ph type="sldNum" sz="quarter" idx="12"/>
          </p:nvPr>
        </p:nvSpPr>
        <p:spPr/>
        <p:txBody>
          <a:bodyPr/>
          <a:lstStyle/>
          <a:p>
            <a:fld id="{09701FF4-1B37-44A9-8025-9F2681D6B020}" type="slidenum">
              <a:rPr lang="en-US" smtClean="0"/>
              <a:t>‹#›</a:t>
            </a:fld>
            <a:endParaRPr lang="en-US"/>
          </a:p>
        </p:txBody>
      </p:sp>
    </p:spTree>
    <p:extLst>
      <p:ext uri="{BB962C8B-B14F-4D97-AF65-F5344CB8AC3E}">
        <p14:creationId xmlns:p14="http://schemas.microsoft.com/office/powerpoint/2010/main" val="1176861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Promotion and Tenure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01FF4-1B37-44A9-8025-9F2681D6B020}"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50" y="5594321"/>
            <a:ext cx="3061700" cy="1236247"/>
          </a:xfrm>
          <a:prstGeom prst="rect">
            <a:avLst/>
          </a:prstGeom>
        </p:spPr>
      </p:pic>
    </p:spTree>
    <p:extLst>
      <p:ext uri="{BB962C8B-B14F-4D97-AF65-F5344CB8AC3E}">
        <p14:creationId xmlns:p14="http://schemas.microsoft.com/office/powerpoint/2010/main" val="2565202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bg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jvb102@psu.edu" TargetMode="External"/><Relationship Id="rId2" Type="http://schemas.openxmlformats.org/officeDocument/2006/relationships/hyperlink" Target="mailto:nmk14@psu.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AI-Support@psu.edu" TargetMode="External"/><Relationship Id="rId2" Type="http://schemas.openxmlformats.org/officeDocument/2006/relationships/hyperlink" Target="mailto:nmk17@psu.edu"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03834"/>
            <a:ext cx="12192000" cy="762000"/>
          </a:xfrm>
        </p:spPr>
        <p:txBody>
          <a:bodyPr>
            <a:normAutofit/>
          </a:bodyPr>
          <a:lstStyle/>
          <a:p>
            <a:pPr algn="ctr"/>
            <a:r>
              <a:rPr lang="en-US">
                <a:latin typeface="Rockwell"/>
              </a:rPr>
              <a:t>2023-2024 Promotion and Tenure</a:t>
            </a:r>
          </a:p>
        </p:txBody>
      </p:sp>
      <p:sp>
        <p:nvSpPr>
          <p:cNvPr id="3" name="Footer Placeholder 2"/>
          <p:cNvSpPr>
            <a:spLocks noGrp="1"/>
          </p:cNvSpPr>
          <p:nvPr>
            <p:ph type="ftr" sz="quarter" idx="11"/>
          </p:nvPr>
        </p:nvSpPr>
        <p:spPr/>
        <p:txBody>
          <a:bodyPr/>
          <a:lstStyle/>
          <a:p>
            <a:r>
              <a:rPr lang="en-US">
                <a:solidFill>
                  <a:schemeClr val="bg1"/>
                </a:solidFill>
              </a:rPr>
              <a:t>Promotion and Tenure</a:t>
            </a:r>
          </a:p>
        </p:txBody>
      </p:sp>
      <p:sp>
        <p:nvSpPr>
          <p:cNvPr id="4" name="Slide Number Placeholder 3"/>
          <p:cNvSpPr>
            <a:spLocks noGrp="1"/>
          </p:cNvSpPr>
          <p:nvPr>
            <p:ph type="sldNum" sz="quarter" idx="12"/>
          </p:nvPr>
        </p:nvSpPr>
        <p:spPr/>
        <p:txBody>
          <a:bodyPr/>
          <a:lstStyle/>
          <a:p>
            <a:fld id="{09701FF4-1B37-44A9-8025-9F2681D6B020}" type="slidenum">
              <a:rPr lang="en-US" smtClean="0">
                <a:solidFill>
                  <a:schemeClr val="bg1"/>
                </a:solidFill>
              </a:rPr>
              <a:t>1</a:t>
            </a:fld>
            <a:endParaRPr lang="en-US">
              <a:solidFill>
                <a:schemeClr val="bg1"/>
              </a:solidFill>
            </a:endParaRPr>
          </a:p>
        </p:txBody>
      </p:sp>
      <p:graphicFrame>
        <p:nvGraphicFramePr>
          <p:cNvPr id="6" name="Object 5">
            <a:extLst>
              <a:ext uri="{FF2B5EF4-FFF2-40B4-BE49-F238E27FC236}">
                <a16:creationId xmlns:a16="http://schemas.microsoft.com/office/drawing/2014/main" id="{E2A52BC5-BAE8-4BCB-B44B-61BF100704BB}"/>
              </a:ext>
            </a:extLst>
          </p:cNvPr>
          <p:cNvGraphicFramePr>
            <a:graphicFrameLocks noChangeAspect="1"/>
          </p:cNvGraphicFramePr>
          <p:nvPr>
            <p:extLst>
              <p:ext uri="{D42A27DB-BD31-4B8C-83A1-F6EECF244321}">
                <p14:modId xmlns:p14="http://schemas.microsoft.com/office/powerpoint/2010/main" val="1879234021"/>
              </p:ext>
            </p:extLst>
          </p:nvPr>
        </p:nvGraphicFramePr>
        <p:xfrm>
          <a:off x="3019896" y="1374203"/>
          <a:ext cx="6152206" cy="4392778"/>
        </p:xfrm>
        <a:graphic>
          <a:graphicData uri="http://schemas.openxmlformats.org/presentationml/2006/ole">
            <mc:AlternateContent xmlns:mc="http://schemas.openxmlformats.org/markup-compatibility/2006">
              <mc:Choice xmlns:v="urn:schemas-microsoft-com:vml" Requires="v">
                <p:oleObj r:id="rId2" imgW="17777520" imgH="12698280" progId="">
                  <p:embed/>
                </p:oleObj>
              </mc:Choice>
              <mc:Fallback>
                <p:oleObj r:id="rId2" imgW="17777520" imgH="12698280" progId="">
                  <p:embed/>
                  <p:pic>
                    <p:nvPicPr>
                      <p:cNvPr id="6" name="Object 5">
                        <a:extLst>
                          <a:ext uri="{FF2B5EF4-FFF2-40B4-BE49-F238E27FC236}">
                            <a16:creationId xmlns:a16="http://schemas.microsoft.com/office/drawing/2014/main" id="{E2A52BC5-BAE8-4BCB-B44B-61BF100704BB}"/>
                          </a:ext>
                        </a:extLst>
                      </p:cNvPr>
                      <p:cNvPicPr/>
                      <p:nvPr/>
                    </p:nvPicPr>
                    <p:blipFill>
                      <a:blip r:embed="rId3"/>
                      <a:stretch>
                        <a:fillRect/>
                      </a:stretch>
                    </p:blipFill>
                    <p:spPr>
                      <a:xfrm>
                        <a:off x="3019896" y="1374203"/>
                        <a:ext cx="6152206" cy="4392778"/>
                      </a:xfrm>
                      <a:prstGeom prst="rect">
                        <a:avLst/>
                      </a:prstGeom>
                    </p:spPr>
                  </p:pic>
                </p:oleObj>
              </mc:Fallback>
            </mc:AlternateContent>
          </a:graphicData>
        </a:graphic>
      </p:graphicFrame>
    </p:spTree>
    <p:extLst>
      <p:ext uri="{BB962C8B-B14F-4D97-AF65-F5344CB8AC3E}">
        <p14:creationId xmlns:p14="http://schemas.microsoft.com/office/powerpoint/2010/main" val="180741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0" y="275603"/>
            <a:ext cx="9144000" cy="623887"/>
          </a:xfrm>
        </p:spPr>
        <p:txBody>
          <a:bodyPr>
            <a:normAutofit fontScale="90000"/>
          </a:bodyPr>
          <a:lstStyle/>
          <a:p>
            <a:pPr algn="ctr" eaLnBrk="1" hangingPunct="1"/>
            <a:r>
              <a:rPr lang="en-US" b="1"/>
              <a:t>Dossier Preparation</a:t>
            </a:r>
          </a:p>
        </p:txBody>
      </p:sp>
      <p:sp>
        <p:nvSpPr>
          <p:cNvPr id="50179" name="Rectangle 3"/>
          <p:cNvSpPr>
            <a:spLocks noGrp="1" noChangeArrowheads="1"/>
          </p:cNvSpPr>
          <p:nvPr>
            <p:ph type="body" idx="1"/>
          </p:nvPr>
        </p:nvSpPr>
        <p:spPr>
          <a:xfrm>
            <a:off x="809290" y="1485907"/>
            <a:ext cx="10554947" cy="4495800"/>
          </a:xfrm>
        </p:spPr>
        <p:txBody>
          <a:bodyPr>
            <a:noAutofit/>
          </a:bodyPr>
          <a:lstStyle/>
          <a:p>
            <a:pPr marL="1588" indent="-1588">
              <a:lnSpc>
                <a:spcPct val="100000"/>
              </a:lnSpc>
              <a:spcBef>
                <a:spcPts val="0"/>
              </a:spcBef>
              <a:spcAft>
                <a:spcPts val="1200"/>
              </a:spcAft>
              <a:buNone/>
            </a:pPr>
            <a:r>
              <a:rPr lang="en-US" dirty="0"/>
              <a:t>	</a:t>
            </a:r>
            <a:r>
              <a:rPr lang="en-US" b="1" dirty="0"/>
              <a:t>Candidates are urged to take special care in assembling the factual information of the dossier.  </a:t>
            </a:r>
          </a:p>
          <a:p>
            <a:pPr eaLnBrk="1" hangingPunct="1">
              <a:lnSpc>
                <a:spcPct val="100000"/>
              </a:lnSpc>
              <a:spcBef>
                <a:spcPts val="0"/>
              </a:spcBef>
              <a:spcAft>
                <a:spcPts val="1200"/>
              </a:spcAft>
              <a:buClr>
                <a:schemeClr val="accent1"/>
              </a:buClr>
            </a:pPr>
            <a:r>
              <a:rPr lang="en-US" sz="2400" dirty="0"/>
              <a:t>Information must be arranged strictly in order as defined by AC 23 (Activity Insight system will ensure proper formatting).</a:t>
            </a:r>
          </a:p>
          <a:p>
            <a:pPr eaLnBrk="1" hangingPunct="1">
              <a:lnSpc>
                <a:spcPct val="100000"/>
              </a:lnSpc>
              <a:spcBef>
                <a:spcPts val="0"/>
              </a:spcBef>
              <a:spcAft>
                <a:spcPts val="1200"/>
              </a:spcAft>
              <a:buClr>
                <a:schemeClr val="accent1"/>
              </a:buClr>
            </a:pPr>
            <a:r>
              <a:rPr lang="en-US" sz="2400" dirty="0"/>
              <a:t>Activity Insight is available for our tenure-eligible faculty dossier preparation.  If candidates use the system in the 2</a:t>
            </a:r>
            <a:r>
              <a:rPr lang="en-US" sz="2400" baseline="30000" dirty="0"/>
              <a:t>nd</a:t>
            </a:r>
            <a:r>
              <a:rPr lang="en-US" sz="2400" dirty="0"/>
              <a:t> and 4</a:t>
            </a:r>
            <a:r>
              <a:rPr lang="en-US" sz="2400" baseline="30000" dirty="0"/>
              <a:t>th</a:t>
            </a:r>
            <a:r>
              <a:rPr lang="en-US" sz="2400" dirty="0"/>
              <a:t> year reviews, by the time they get to the 6</a:t>
            </a:r>
            <a:r>
              <a:rPr lang="en-US" sz="2400" baseline="30000" dirty="0"/>
              <a:t>th</a:t>
            </a:r>
            <a:r>
              <a:rPr lang="en-US" sz="2400" dirty="0"/>
              <a:t> year, their dossiers will be in great organizational shape.</a:t>
            </a:r>
          </a:p>
          <a:p>
            <a:pPr eaLnBrk="1" hangingPunct="1">
              <a:lnSpc>
                <a:spcPct val="100000"/>
              </a:lnSpc>
              <a:spcBef>
                <a:spcPts val="0"/>
              </a:spcBef>
              <a:spcAft>
                <a:spcPts val="1200"/>
              </a:spcAft>
              <a:buClr>
                <a:schemeClr val="accent1"/>
              </a:buClr>
            </a:pPr>
            <a:r>
              <a:rPr lang="en-US" sz="2400" dirty="0"/>
              <a:t>The standardized format facilitates the review process, helping to ensure equitable review for all.</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10</a:t>
            </a:fld>
            <a:endParaRPr lang="en-US">
              <a:solidFill>
                <a:schemeClr val="bg1"/>
              </a:solidFill>
            </a:endParaRPr>
          </a:p>
        </p:txBody>
      </p:sp>
    </p:spTree>
    <p:extLst>
      <p:ext uri="{BB962C8B-B14F-4D97-AF65-F5344CB8AC3E}">
        <p14:creationId xmlns:p14="http://schemas.microsoft.com/office/powerpoint/2010/main" val="234924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BB59-200C-EA58-541B-AEA9A89305B2}"/>
              </a:ext>
            </a:extLst>
          </p:cNvPr>
          <p:cNvSpPr>
            <a:spLocks noGrp="1"/>
          </p:cNvSpPr>
          <p:nvPr>
            <p:ph type="title"/>
          </p:nvPr>
        </p:nvSpPr>
        <p:spPr/>
        <p:txBody>
          <a:bodyPr/>
          <a:lstStyle/>
          <a:p>
            <a:pPr algn="ctr"/>
            <a:r>
              <a:rPr lang="en-US"/>
              <a:t>Change starting in 2023</a:t>
            </a:r>
          </a:p>
        </p:txBody>
      </p:sp>
      <p:sp>
        <p:nvSpPr>
          <p:cNvPr id="3" name="Content Placeholder 2">
            <a:extLst>
              <a:ext uri="{FF2B5EF4-FFF2-40B4-BE49-F238E27FC236}">
                <a16:creationId xmlns:a16="http://schemas.microsoft.com/office/drawing/2014/main" id="{342FE631-5EC6-1BC5-7E1C-A18EC57DACAC}"/>
              </a:ext>
            </a:extLst>
          </p:cNvPr>
          <p:cNvSpPr>
            <a:spLocks noGrp="1"/>
          </p:cNvSpPr>
          <p:nvPr>
            <p:ph idx="1"/>
          </p:nvPr>
        </p:nvSpPr>
        <p:spPr/>
        <p:txBody>
          <a:bodyPr>
            <a:normAutofit/>
          </a:bodyPr>
          <a:lstStyle/>
          <a:p>
            <a:r>
              <a:rPr lang="en-US" sz="2400" b="1" i="0" u="none" strike="noStrike" baseline="0">
                <a:solidFill>
                  <a:srgbClr val="FFFFFF"/>
                </a:solidFill>
              </a:rPr>
              <a:t>Effective July 1, 2023, candidates are </a:t>
            </a:r>
            <a:r>
              <a:rPr lang="en-US" sz="2400" b="1" i="0" u="none" strike="noStrike" baseline="0">
                <a:solidFill>
                  <a:srgbClr val="ED7D31"/>
                </a:solidFill>
              </a:rPr>
              <a:t>not</a:t>
            </a:r>
            <a:r>
              <a:rPr lang="en-US" sz="2400" b="1" i="0" u="none" strike="noStrike" baseline="0">
                <a:solidFill>
                  <a:srgbClr val="FFFFFF"/>
                </a:solidFill>
              </a:rPr>
              <a:t> required to include an alternate assessment in their dossier. Alternate assessments that were included in the dossier for previous formal reviews should be retained in the dossier as they may be referred to in previous recommendation letters. </a:t>
            </a:r>
          </a:p>
          <a:p>
            <a:r>
              <a:rPr lang="en-US" sz="2400" b="1">
                <a:solidFill>
                  <a:srgbClr val="FFFFFF"/>
                </a:solidFill>
              </a:rPr>
              <a:t>The last alternate assessment that needs to be included is from Fall 2022/Spring 2023.</a:t>
            </a:r>
          </a:p>
          <a:p>
            <a:r>
              <a:rPr lang="en-US" sz="2400" b="1" i="0" u="none" strike="noStrike" baseline="0">
                <a:solidFill>
                  <a:srgbClr val="FFFFFF"/>
                </a:solidFill>
              </a:rPr>
              <a:t>Moving forward, faculty at Penn State will be required to submit a self-reflection as part of their annual review. </a:t>
            </a:r>
            <a:endParaRPr lang="en-US" sz="3600">
              <a:solidFill>
                <a:srgbClr val="FFFFFF"/>
              </a:solidFill>
            </a:endParaRPr>
          </a:p>
        </p:txBody>
      </p:sp>
      <p:sp>
        <p:nvSpPr>
          <p:cNvPr id="4" name="Footer Placeholder 3">
            <a:extLst>
              <a:ext uri="{FF2B5EF4-FFF2-40B4-BE49-F238E27FC236}">
                <a16:creationId xmlns:a16="http://schemas.microsoft.com/office/drawing/2014/main" id="{0D4ADC09-CDDE-F776-6F84-E25DCFDE5701}"/>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EA27484D-8F4E-7539-0F01-2F36F6FB8F06}"/>
              </a:ext>
            </a:extLst>
          </p:cNvPr>
          <p:cNvSpPr>
            <a:spLocks noGrp="1"/>
          </p:cNvSpPr>
          <p:nvPr>
            <p:ph type="sldNum" sz="quarter" idx="12"/>
          </p:nvPr>
        </p:nvSpPr>
        <p:spPr/>
        <p:txBody>
          <a:bodyPr/>
          <a:lstStyle/>
          <a:p>
            <a:fld id="{09701FF4-1B37-44A9-8025-9F2681D6B020}" type="slidenum">
              <a:rPr lang="en-US" smtClean="0"/>
              <a:t>11</a:t>
            </a:fld>
            <a:endParaRPr lang="en-US"/>
          </a:p>
        </p:txBody>
      </p:sp>
    </p:spTree>
    <p:extLst>
      <p:ext uri="{BB962C8B-B14F-4D97-AF65-F5344CB8AC3E}">
        <p14:creationId xmlns:p14="http://schemas.microsoft.com/office/powerpoint/2010/main" val="1723193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288454"/>
            <a:ext cx="9144000" cy="623887"/>
          </a:xfrm>
        </p:spPr>
        <p:txBody>
          <a:bodyPr>
            <a:normAutofit fontScale="90000"/>
          </a:bodyPr>
          <a:lstStyle/>
          <a:p>
            <a:pPr algn="ctr" eaLnBrk="1" hangingPunct="1"/>
            <a:r>
              <a:rPr lang="en-US" b="1"/>
              <a:t>Expectations for P&amp;T</a:t>
            </a:r>
          </a:p>
        </p:txBody>
      </p:sp>
      <p:sp>
        <p:nvSpPr>
          <p:cNvPr id="8195" name="Rectangle 3"/>
          <p:cNvSpPr>
            <a:spLocks noGrp="1" noChangeArrowheads="1"/>
          </p:cNvSpPr>
          <p:nvPr>
            <p:ph type="body" idx="1"/>
          </p:nvPr>
        </p:nvSpPr>
        <p:spPr>
          <a:xfrm>
            <a:off x="965885" y="1367480"/>
            <a:ext cx="10313773" cy="4367571"/>
          </a:xfrm>
        </p:spPr>
        <p:txBody>
          <a:bodyPr>
            <a:normAutofit/>
          </a:bodyPr>
          <a:lstStyle/>
          <a:p>
            <a:pPr eaLnBrk="1" hangingPunct="1">
              <a:buFont typeface="Wingdings" pitchFamily="2" charset="2"/>
              <a:buNone/>
            </a:pPr>
            <a:r>
              <a:rPr lang="en-US"/>
              <a:t>Briefly, EMS’s expectations are:</a:t>
            </a:r>
            <a:br>
              <a:rPr lang="en-US"/>
            </a:br>
            <a:endParaRPr lang="en-US"/>
          </a:p>
          <a:p>
            <a:pPr>
              <a:lnSpc>
                <a:spcPct val="100000"/>
              </a:lnSpc>
              <a:spcBef>
                <a:spcPts val="0"/>
              </a:spcBef>
              <a:spcAft>
                <a:spcPts val="2400"/>
              </a:spcAft>
            </a:pPr>
            <a:r>
              <a:rPr lang="en-US">
                <a:solidFill>
                  <a:schemeClr val="accent2"/>
                </a:solidFill>
              </a:rPr>
              <a:t>Associate Professor </a:t>
            </a:r>
            <a:r>
              <a:rPr lang="en-US"/>
              <a:t>- Demonstrated, through scholarly achievements and evaluations by both students and peers, the potential to become an outstanding scholar of national renown and an accomplished, inspiring teacher.</a:t>
            </a:r>
          </a:p>
          <a:p>
            <a:pPr>
              <a:lnSpc>
                <a:spcPct val="100000"/>
              </a:lnSpc>
              <a:spcBef>
                <a:spcPts val="0"/>
              </a:spcBef>
              <a:spcAft>
                <a:spcPts val="1200"/>
              </a:spcAft>
            </a:pPr>
            <a:r>
              <a:rPr lang="en-US">
                <a:solidFill>
                  <a:schemeClr val="accent2"/>
                </a:solidFill>
              </a:rPr>
              <a:t>Professor </a:t>
            </a:r>
            <a:r>
              <a:rPr lang="en-US"/>
              <a:t>– be an established, internationally recognized scholar and superior teacher.</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12</a:t>
            </a:fld>
            <a:endParaRPr lang="en-US">
              <a:solidFill>
                <a:schemeClr val="bg1"/>
              </a:solidFill>
            </a:endParaRPr>
          </a:p>
        </p:txBody>
      </p:sp>
    </p:spTree>
    <p:extLst>
      <p:ext uri="{BB962C8B-B14F-4D97-AF65-F5344CB8AC3E}">
        <p14:creationId xmlns:p14="http://schemas.microsoft.com/office/powerpoint/2010/main" val="3622316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24011" y="296692"/>
            <a:ext cx="8943975" cy="547687"/>
          </a:xfrm>
        </p:spPr>
        <p:txBody>
          <a:bodyPr>
            <a:normAutofit fontScale="90000"/>
          </a:bodyPr>
          <a:lstStyle/>
          <a:p>
            <a:pPr algn="ctr" eaLnBrk="1" hangingPunct="1"/>
            <a:r>
              <a:rPr lang="en-US" b="1"/>
              <a:t>The Major Criteria</a:t>
            </a:r>
          </a:p>
        </p:txBody>
      </p:sp>
      <p:sp>
        <p:nvSpPr>
          <p:cNvPr id="9219" name="Rectangle 3"/>
          <p:cNvSpPr>
            <a:spLocks noGrp="1" noChangeArrowheads="1"/>
          </p:cNvSpPr>
          <p:nvPr>
            <p:ph type="body" idx="1"/>
          </p:nvPr>
        </p:nvSpPr>
        <p:spPr>
          <a:xfrm>
            <a:off x="878738" y="1056773"/>
            <a:ext cx="10434523" cy="4744453"/>
          </a:xfrm>
        </p:spPr>
        <p:txBody>
          <a:bodyPr>
            <a:normAutofit lnSpcReduction="10000"/>
          </a:bodyPr>
          <a:lstStyle/>
          <a:p>
            <a:pPr marL="0" indent="0">
              <a:buNone/>
              <a:tabLst>
                <a:tab pos="1484313" algn="l"/>
              </a:tabLst>
            </a:pPr>
            <a:r>
              <a:rPr lang="en-US"/>
              <a:t>The three major criteria for both tenure and promotion include:</a:t>
            </a:r>
            <a:br>
              <a:rPr lang="en-US"/>
            </a:br>
            <a:endParaRPr lang="en-US"/>
          </a:p>
          <a:p>
            <a:pPr marL="1543050" lvl="2" indent="-514350">
              <a:spcAft>
                <a:spcPts val="1200"/>
              </a:spcAft>
              <a:buClr>
                <a:schemeClr val="accent1"/>
              </a:buClr>
              <a:buFont typeface="+mj-lt"/>
              <a:buAutoNum type="arabicPeriod"/>
              <a:tabLst>
                <a:tab pos="1484313" algn="l"/>
              </a:tabLst>
            </a:pPr>
            <a:r>
              <a:rPr lang="en-US" sz="2600"/>
              <a:t>Teaching</a:t>
            </a:r>
          </a:p>
          <a:p>
            <a:pPr marL="1543050" lvl="2" indent="-514350">
              <a:spcAft>
                <a:spcPts val="1200"/>
              </a:spcAft>
              <a:buClr>
                <a:schemeClr val="accent1"/>
              </a:buClr>
              <a:buFont typeface="+mj-lt"/>
              <a:buAutoNum type="arabicPeriod"/>
              <a:tabLst>
                <a:tab pos="1484313" algn="l"/>
              </a:tabLst>
            </a:pPr>
            <a:r>
              <a:rPr lang="en-US" sz="2600"/>
              <a:t>Research &amp; Scholarly Accomplishments</a:t>
            </a:r>
          </a:p>
          <a:p>
            <a:pPr marL="1543050" lvl="2" indent="-514350">
              <a:spcAft>
                <a:spcPts val="1200"/>
              </a:spcAft>
              <a:buClr>
                <a:schemeClr val="accent1"/>
              </a:buClr>
              <a:buFont typeface="+mj-lt"/>
              <a:buAutoNum type="arabicPeriod"/>
              <a:tabLst>
                <a:tab pos="1484313" algn="l"/>
              </a:tabLst>
            </a:pPr>
            <a:r>
              <a:rPr lang="en-US" sz="2600"/>
              <a:t>Service</a:t>
            </a:r>
            <a:endParaRPr lang="en-US" sz="2000"/>
          </a:p>
          <a:p>
            <a:pPr indent="0">
              <a:lnSpc>
                <a:spcPct val="100000"/>
              </a:lnSpc>
              <a:spcBef>
                <a:spcPts val="0"/>
              </a:spcBef>
              <a:buClr>
                <a:schemeClr val="accent1"/>
              </a:buClr>
              <a:buNone/>
              <a:tabLst>
                <a:tab pos="1484313" algn="l"/>
              </a:tabLst>
            </a:pPr>
            <a:r>
              <a:rPr lang="en-US" sz="2400"/>
              <a:t>The critical measure in the evaluation will be the individual's impact on science and/or industry and higher education, that is, the impact on students, colleagues, departmental programs, and fields of specialization. The aim is to promote and reward those who excel in their academic work and who by their dedication and performance serve to uphold or enhance our reputation as a distinguished college.</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13</a:t>
            </a:fld>
            <a:endParaRPr lang="en-US">
              <a:solidFill>
                <a:schemeClr val="bg1"/>
              </a:solidFill>
            </a:endParaRPr>
          </a:p>
        </p:txBody>
      </p:sp>
    </p:spTree>
    <p:extLst>
      <p:ext uri="{BB962C8B-B14F-4D97-AF65-F5344CB8AC3E}">
        <p14:creationId xmlns:p14="http://schemas.microsoft.com/office/powerpoint/2010/main" val="2376562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367269"/>
            <a:ext cx="9144000" cy="606425"/>
          </a:xfrm>
          <a:noFill/>
        </p:spPr>
        <p:txBody>
          <a:bodyPr>
            <a:normAutofit fontScale="90000"/>
          </a:bodyPr>
          <a:lstStyle/>
          <a:p>
            <a:pPr algn="ctr" eaLnBrk="1" hangingPunct="1"/>
            <a:r>
              <a:rPr lang="en-US" b="1"/>
              <a:t>Section 1: TEACHING</a:t>
            </a:r>
          </a:p>
        </p:txBody>
      </p:sp>
      <p:sp>
        <p:nvSpPr>
          <p:cNvPr id="10243" name="Rectangle 3"/>
          <p:cNvSpPr>
            <a:spLocks noGrp="1" noChangeArrowheads="1"/>
          </p:cNvSpPr>
          <p:nvPr>
            <p:ph type="body" idx="1"/>
          </p:nvPr>
        </p:nvSpPr>
        <p:spPr>
          <a:xfrm>
            <a:off x="989191" y="1320113"/>
            <a:ext cx="10213618" cy="4217773"/>
          </a:xfrm>
        </p:spPr>
        <p:txBody>
          <a:bodyPr>
            <a:normAutofit/>
          </a:bodyPr>
          <a:lstStyle/>
          <a:p>
            <a:pPr marL="0" indent="0">
              <a:spcBef>
                <a:spcPts val="0"/>
              </a:spcBef>
              <a:spcAft>
                <a:spcPts val="2400"/>
              </a:spcAft>
              <a:buNone/>
              <a:tabLst>
                <a:tab pos="0" algn="l"/>
              </a:tabLst>
            </a:pPr>
            <a:r>
              <a:rPr lang="en-US" sz="3200"/>
              <a:t>For promotion to the following ranks, the successful candidate, depending upon their rank, will:</a:t>
            </a:r>
          </a:p>
          <a:p>
            <a:pPr>
              <a:spcBef>
                <a:spcPts val="0"/>
              </a:spcBef>
              <a:spcAft>
                <a:spcPts val="2400"/>
              </a:spcAft>
              <a:tabLst>
                <a:tab pos="0" algn="l"/>
              </a:tabLst>
            </a:pPr>
            <a:r>
              <a:rPr lang="en-US" sz="3200" b="1">
                <a:solidFill>
                  <a:schemeClr val="accent2"/>
                </a:solidFill>
              </a:rPr>
              <a:t>Associate</a:t>
            </a:r>
            <a:r>
              <a:rPr lang="en-US" sz="3200">
                <a:solidFill>
                  <a:schemeClr val="accent2"/>
                </a:solidFill>
              </a:rPr>
              <a:t>: </a:t>
            </a:r>
            <a:r>
              <a:rPr lang="en-US" sz="3200"/>
              <a:t>have the potential to be an accomplished, inspiring teacher, as demonstrated through scholarly achievements and evaluations by both students and peers.</a:t>
            </a:r>
            <a:endParaRPr lang="en-US" sz="3200" b="1"/>
          </a:p>
          <a:p>
            <a:pPr>
              <a:spcBef>
                <a:spcPts val="0"/>
              </a:spcBef>
              <a:spcAft>
                <a:spcPts val="2400"/>
              </a:spcAft>
              <a:tabLst>
                <a:tab pos="0" algn="l"/>
              </a:tabLst>
            </a:pPr>
            <a:r>
              <a:rPr lang="en-US" sz="3200" b="1">
                <a:solidFill>
                  <a:schemeClr val="accent2"/>
                </a:solidFill>
              </a:rPr>
              <a:t>Professor: </a:t>
            </a:r>
            <a:r>
              <a:rPr lang="en-US" sz="3200"/>
              <a:t>be a superior teacher.</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14</a:t>
            </a:fld>
            <a:endParaRPr lang="en-US">
              <a:solidFill>
                <a:schemeClr val="bg1"/>
              </a:solidFill>
            </a:endParaRPr>
          </a:p>
        </p:txBody>
      </p:sp>
    </p:spTree>
    <p:extLst>
      <p:ext uri="{BB962C8B-B14F-4D97-AF65-F5344CB8AC3E}">
        <p14:creationId xmlns:p14="http://schemas.microsoft.com/office/powerpoint/2010/main" val="1495130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1805" y="214314"/>
            <a:ext cx="11870725" cy="700087"/>
          </a:xfrm>
        </p:spPr>
        <p:txBody>
          <a:bodyPr>
            <a:normAutofit/>
          </a:bodyPr>
          <a:lstStyle/>
          <a:p>
            <a:pPr marL="742950" indent="-742950" algn="ctr" eaLnBrk="1" hangingPunct="1">
              <a:buClr>
                <a:schemeClr val="bg1"/>
              </a:buClr>
              <a:buFont typeface="+mj-lt"/>
              <a:buAutoNum type="alphaUcPeriod"/>
            </a:pPr>
            <a:r>
              <a:rPr lang="en-US" b="1"/>
              <a:t>Measures of TEACHING Effectiveness</a:t>
            </a:r>
          </a:p>
        </p:txBody>
      </p:sp>
      <p:sp>
        <p:nvSpPr>
          <p:cNvPr id="11267" name="Rectangle 3"/>
          <p:cNvSpPr>
            <a:spLocks noGrp="1" noChangeArrowheads="1"/>
          </p:cNvSpPr>
          <p:nvPr>
            <p:ph type="body" idx="1"/>
          </p:nvPr>
        </p:nvSpPr>
        <p:spPr>
          <a:xfrm>
            <a:off x="705852" y="1178011"/>
            <a:ext cx="10780295" cy="4168346"/>
          </a:xfrm>
        </p:spPr>
        <p:txBody>
          <a:bodyPr>
            <a:noAutofit/>
          </a:bodyPr>
          <a:lstStyle/>
          <a:p>
            <a:pPr marL="0" indent="0">
              <a:buClr>
                <a:schemeClr val="bg1"/>
              </a:buClr>
              <a:buSzPct val="100000"/>
              <a:buNone/>
            </a:pPr>
            <a:r>
              <a:rPr lang="en-US"/>
              <a:t>Teaching effectiveness is measured by: </a:t>
            </a:r>
            <a:endParaRPr lang="en-US" sz="1100"/>
          </a:p>
          <a:p>
            <a:pPr marL="609600" indent="-609600">
              <a:buClr>
                <a:schemeClr val="bg1"/>
              </a:buClr>
              <a:buSzPct val="100000"/>
              <a:buFont typeface="+mj-lt"/>
              <a:buAutoNum type="alphaUcPeriod"/>
            </a:pPr>
            <a:r>
              <a:rPr lang="en-US"/>
              <a:t>Record of </a:t>
            </a:r>
            <a:r>
              <a:rPr lang="en-US">
                <a:solidFill>
                  <a:srgbClr val="ED7D31"/>
                </a:solidFill>
              </a:rPr>
              <a:t>SRTE results </a:t>
            </a:r>
            <a:r>
              <a:rPr lang="en-US"/>
              <a:t>and a </a:t>
            </a:r>
            <a:r>
              <a:rPr lang="en-US">
                <a:solidFill>
                  <a:srgbClr val="ED7D31"/>
                </a:solidFill>
              </a:rPr>
              <a:t>summary of student comments </a:t>
            </a:r>
            <a:r>
              <a:rPr lang="en-US"/>
              <a:t>(from the SRTE survey);</a:t>
            </a:r>
          </a:p>
          <a:p>
            <a:pPr marL="0" indent="0">
              <a:buClr>
                <a:schemeClr val="bg1"/>
              </a:buClr>
              <a:buSzPct val="100000"/>
              <a:buNone/>
            </a:pPr>
            <a:r>
              <a:rPr lang="en-US" sz="2000"/>
              <a:t>Note: Starting in Fall 2023, a revised student feedback survey will be used. This new review will only impact those dossiers going for a 2</a:t>
            </a:r>
            <a:r>
              <a:rPr lang="en-US" sz="2000" baseline="30000"/>
              <a:t>nd</a:t>
            </a:r>
            <a:r>
              <a:rPr lang="en-US" sz="2000"/>
              <a:t> Year review, as 4</a:t>
            </a:r>
            <a:r>
              <a:rPr lang="en-US" sz="2000" baseline="30000"/>
              <a:t>th</a:t>
            </a:r>
            <a:r>
              <a:rPr lang="en-US" sz="2000"/>
              <a:t> Year, 6</a:t>
            </a:r>
            <a:r>
              <a:rPr lang="en-US" sz="2000" baseline="30000"/>
              <a:t>th</a:t>
            </a:r>
            <a:r>
              <a:rPr lang="en-US" sz="2000"/>
              <a:t> Year, and Promotion only dossiers don’t include Fall SRTEs.</a:t>
            </a:r>
          </a:p>
          <a:p>
            <a:pPr marL="609600" indent="-609600">
              <a:buClr>
                <a:schemeClr val="bg1"/>
              </a:buClr>
              <a:buSzPct val="100000"/>
              <a:buFont typeface="+mj-lt"/>
              <a:buAutoNum type="alphaUcPeriod" startAt="2"/>
            </a:pPr>
            <a:r>
              <a:rPr lang="en-US"/>
              <a:t>Effective </a:t>
            </a:r>
            <a:r>
              <a:rPr lang="en-US">
                <a:solidFill>
                  <a:srgbClr val="ED7D31"/>
                </a:solidFill>
              </a:rPr>
              <a:t>advising</a:t>
            </a:r>
            <a:r>
              <a:rPr lang="en-US"/>
              <a:t> of doctoral studies of graduate students, postdoctoral scholars, master’s students, undergraduate advising and of undergraduate research; and</a:t>
            </a:r>
          </a:p>
          <a:p>
            <a:pPr marL="609600" indent="-609600">
              <a:buClr>
                <a:schemeClr val="bg1"/>
              </a:buClr>
              <a:buSzPct val="100000"/>
              <a:buFont typeface="+mj-lt"/>
              <a:buAutoNum type="alphaUcPeriod" startAt="2"/>
            </a:pPr>
            <a:r>
              <a:rPr lang="en-US">
                <a:solidFill>
                  <a:srgbClr val="ED7D31"/>
                </a:solidFill>
              </a:rPr>
              <a:t>Peer evaluations </a:t>
            </a:r>
            <a:r>
              <a:rPr lang="en-US"/>
              <a:t>of teaching and </a:t>
            </a:r>
            <a:r>
              <a:rPr lang="en-US">
                <a:solidFill>
                  <a:srgbClr val="ED7D31"/>
                </a:solidFill>
              </a:rPr>
              <a:t>admin evaluations </a:t>
            </a:r>
            <a:r>
              <a:rPr lang="en-US"/>
              <a:t>by the Department Head (or Associate Dept Head).</a:t>
            </a:r>
            <a:endParaRPr lang="en-US" sz="900"/>
          </a:p>
          <a:p>
            <a:pPr marL="0" indent="0">
              <a:buClr>
                <a:schemeClr val="bg1"/>
              </a:buClr>
              <a:buSzPct val="100000"/>
              <a:buNone/>
            </a:pPr>
            <a:r>
              <a:rPr lang="en-US" sz="700"/>
              <a:t>			</a:t>
            </a:r>
            <a:br>
              <a:rPr lang="en-US" sz="2000"/>
            </a:br>
            <a:r>
              <a:rPr lang="en-US" sz="2000"/>
              <a:t>			NOTE: For Promotion to Professor, teaching history can only go back 10 			years or to their 	last promotion, whichever is most recent.</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15</a:t>
            </a:fld>
            <a:endParaRPr lang="en-US">
              <a:solidFill>
                <a:schemeClr val="bg1"/>
              </a:solidFill>
            </a:endParaRPr>
          </a:p>
        </p:txBody>
      </p:sp>
    </p:spTree>
    <p:extLst>
      <p:ext uri="{BB962C8B-B14F-4D97-AF65-F5344CB8AC3E}">
        <p14:creationId xmlns:p14="http://schemas.microsoft.com/office/powerpoint/2010/main" val="120976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310980"/>
            <a:ext cx="9144000" cy="609600"/>
          </a:xfrm>
          <a:noFill/>
        </p:spPr>
        <p:txBody>
          <a:bodyPr>
            <a:normAutofit fontScale="90000"/>
          </a:bodyPr>
          <a:lstStyle/>
          <a:p>
            <a:pPr algn="ctr" eaLnBrk="1" hangingPunct="1"/>
            <a:r>
              <a:rPr lang="en-US" b="1"/>
              <a:t>Section 2: RESEARCH</a:t>
            </a:r>
          </a:p>
        </p:txBody>
      </p:sp>
      <p:sp>
        <p:nvSpPr>
          <p:cNvPr id="14339" name="Rectangle 3"/>
          <p:cNvSpPr>
            <a:spLocks noGrp="1" noChangeArrowheads="1"/>
          </p:cNvSpPr>
          <p:nvPr>
            <p:ph type="body" idx="1"/>
          </p:nvPr>
        </p:nvSpPr>
        <p:spPr>
          <a:xfrm>
            <a:off x="992334" y="1181100"/>
            <a:ext cx="10207332" cy="4495800"/>
          </a:xfrm>
        </p:spPr>
        <p:txBody>
          <a:bodyPr>
            <a:noAutofit/>
          </a:bodyPr>
          <a:lstStyle/>
          <a:p>
            <a:pPr marL="0" indent="0">
              <a:spcBef>
                <a:spcPts val="0"/>
              </a:spcBef>
              <a:spcAft>
                <a:spcPts val="2400"/>
              </a:spcAft>
              <a:buNone/>
            </a:pPr>
            <a:r>
              <a:rPr lang="en-US" sz="3200"/>
              <a:t>For promotion to the following ranks, the successful candidate must:</a:t>
            </a:r>
          </a:p>
          <a:p>
            <a:pPr>
              <a:spcBef>
                <a:spcPts val="0"/>
              </a:spcBef>
              <a:spcAft>
                <a:spcPts val="2400"/>
              </a:spcAft>
            </a:pPr>
            <a:r>
              <a:rPr lang="en-US" sz="3200" b="1">
                <a:solidFill>
                  <a:schemeClr val="accent2"/>
                </a:solidFill>
              </a:rPr>
              <a:t>Associate</a:t>
            </a:r>
            <a:r>
              <a:rPr lang="en-US" sz="3200">
                <a:solidFill>
                  <a:schemeClr val="accent2"/>
                </a:solidFill>
              </a:rPr>
              <a:t>: </a:t>
            </a:r>
            <a:r>
              <a:rPr lang="en-US" sz="3200"/>
              <a:t>“have demonstrated, through scholarly achievements … the potential to become an outstanding scholar of national repute.”</a:t>
            </a:r>
          </a:p>
          <a:p>
            <a:pPr>
              <a:spcBef>
                <a:spcPts val="0"/>
              </a:spcBef>
              <a:spcAft>
                <a:spcPts val="2400"/>
              </a:spcAft>
            </a:pPr>
            <a:r>
              <a:rPr lang="en-US" sz="3200" b="1">
                <a:solidFill>
                  <a:schemeClr val="accent2"/>
                </a:solidFill>
              </a:rPr>
              <a:t>Professor</a:t>
            </a:r>
            <a:r>
              <a:rPr lang="en-US" sz="3200">
                <a:solidFill>
                  <a:schemeClr val="accent2"/>
                </a:solidFill>
              </a:rPr>
              <a:t>: </a:t>
            </a:r>
            <a:r>
              <a:rPr lang="en-US" sz="3200"/>
              <a:t>“be an established, internationally recognized scholar…” </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16</a:t>
            </a:fld>
            <a:endParaRPr lang="en-US">
              <a:solidFill>
                <a:schemeClr val="bg1"/>
              </a:solidFill>
            </a:endParaRPr>
          </a:p>
        </p:txBody>
      </p:sp>
    </p:spTree>
    <p:extLst>
      <p:ext uri="{BB962C8B-B14F-4D97-AF65-F5344CB8AC3E}">
        <p14:creationId xmlns:p14="http://schemas.microsoft.com/office/powerpoint/2010/main" val="130607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2994" y="192838"/>
            <a:ext cx="11846011" cy="762000"/>
          </a:xfrm>
        </p:spPr>
        <p:txBody>
          <a:bodyPr>
            <a:normAutofit/>
          </a:bodyPr>
          <a:lstStyle/>
          <a:p>
            <a:pPr algn="ctr" eaLnBrk="1" hangingPunct="1"/>
            <a:r>
              <a:rPr lang="en-US" b="1"/>
              <a:t>Measures of RESEARCH Effectiveness</a:t>
            </a:r>
            <a:endParaRPr lang="en-US" sz="3200" b="1"/>
          </a:p>
        </p:txBody>
      </p:sp>
      <p:sp>
        <p:nvSpPr>
          <p:cNvPr id="15363" name="Rectangle 4"/>
          <p:cNvSpPr>
            <a:spLocks noGrp="1" noChangeArrowheads="1"/>
          </p:cNvSpPr>
          <p:nvPr>
            <p:ph type="body" idx="1"/>
          </p:nvPr>
        </p:nvSpPr>
        <p:spPr>
          <a:xfrm>
            <a:off x="625642" y="1194486"/>
            <a:ext cx="11055612" cy="4516502"/>
          </a:xfrm>
          <a:noFill/>
        </p:spPr>
        <p:txBody>
          <a:bodyPr>
            <a:normAutofit/>
          </a:bodyPr>
          <a:lstStyle/>
          <a:p>
            <a:pPr marL="741363" indent="-741363">
              <a:spcBef>
                <a:spcPts val="0"/>
              </a:spcBef>
              <a:spcAft>
                <a:spcPts val="2400"/>
              </a:spcAft>
              <a:buNone/>
            </a:pPr>
            <a:r>
              <a:rPr lang="en-US"/>
              <a:t>This status will be measured:</a:t>
            </a:r>
          </a:p>
          <a:p>
            <a:pPr marL="741363" indent="-741363">
              <a:spcBef>
                <a:spcPts val="0"/>
              </a:spcBef>
              <a:spcAft>
                <a:spcPts val="2400"/>
              </a:spcAft>
              <a:buNone/>
            </a:pPr>
            <a:r>
              <a:rPr lang="en-US"/>
              <a:t>A. Partly by </a:t>
            </a:r>
            <a:r>
              <a:rPr lang="en-US">
                <a:solidFill>
                  <a:srgbClr val="ED7D31"/>
                </a:solidFill>
              </a:rPr>
              <a:t>external review letters</a:t>
            </a:r>
            <a:r>
              <a:rPr lang="en-US"/>
              <a:t>;</a:t>
            </a:r>
          </a:p>
          <a:p>
            <a:pPr marL="741363" indent="-741363">
              <a:spcBef>
                <a:spcPts val="0"/>
              </a:spcBef>
              <a:spcAft>
                <a:spcPts val="2400"/>
              </a:spcAft>
              <a:buNone/>
            </a:pPr>
            <a:r>
              <a:rPr lang="en-US"/>
              <a:t>B. Partly by publications (especially in </a:t>
            </a:r>
            <a:r>
              <a:rPr lang="en-US">
                <a:solidFill>
                  <a:srgbClr val="ED7D31"/>
                </a:solidFill>
              </a:rPr>
              <a:t>peer-reviewed journals</a:t>
            </a:r>
            <a:r>
              <a:rPr lang="en-US"/>
              <a:t>) and recognition; and</a:t>
            </a:r>
          </a:p>
          <a:p>
            <a:pPr marL="741363" indent="-741363">
              <a:spcBef>
                <a:spcPts val="0"/>
              </a:spcBef>
              <a:spcAft>
                <a:spcPts val="2400"/>
              </a:spcAft>
              <a:buNone/>
            </a:pPr>
            <a:r>
              <a:rPr lang="en-US"/>
              <a:t>C. Partly by </a:t>
            </a:r>
            <a:r>
              <a:rPr lang="en-US">
                <a:solidFill>
                  <a:srgbClr val="ED7D31"/>
                </a:solidFill>
              </a:rPr>
              <a:t>research grants/external funding </a:t>
            </a:r>
            <a:r>
              <a:rPr lang="en-US"/>
              <a:t>(for those whose disciplines have these).</a:t>
            </a:r>
          </a:p>
          <a:p>
            <a:pPr marL="0" indent="-741363">
              <a:spcBef>
                <a:spcPts val="0"/>
              </a:spcBef>
              <a:buNone/>
            </a:pPr>
            <a:r>
              <a:rPr lang="en-US" sz="2400"/>
              <a:t>External Review Letters should not come from close colleagues nor from hostile colleagues … inform your department head or Dean of either category.</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17</a:t>
            </a:fld>
            <a:endParaRPr lang="en-US">
              <a:solidFill>
                <a:schemeClr val="bg1"/>
              </a:solidFill>
            </a:endParaRPr>
          </a:p>
        </p:txBody>
      </p:sp>
    </p:spTree>
    <p:extLst>
      <p:ext uri="{BB962C8B-B14F-4D97-AF65-F5344CB8AC3E}">
        <p14:creationId xmlns:p14="http://schemas.microsoft.com/office/powerpoint/2010/main" val="279054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38897" y="214315"/>
            <a:ext cx="11747157" cy="914270"/>
          </a:xfrm>
        </p:spPr>
        <p:txBody>
          <a:bodyPr>
            <a:normAutofit fontScale="90000"/>
          </a:bodyPr>
          <a:lstStyle/>
          <a:p>
            <a:pPr algn="ctr" eaLnBrk="1" hangingPunct="1"/>
            <a:r>
              <a:rPr lang="en-US" b="1"/>
              <a:t>Measures of RESEARCH Effectiveness (cont.)</a:t>
            </a:r>
          </a:p>
        </p:txBody>
      </p:sp>
      <p:sp>
        <p:nvSpPr>
          <p:cNvPr id="16387" name="Rectangle 3"/>
          <p:cNvSpPr>
            <a:spLocks noGrp="1" noChangeArrowheads="1"/>
          </p:cNvSpPr>
          <p:nvPr>
            <p:ph type="body" idx="1"/>
          </p:nvPr>
        </p:nvSpPr>
        <p:spPr>
          <a:xfrm>
            <a:off x="709863" y="1373659"/>
            <a:ext cx="10772274" cy="4110681"/>
          </a:xfrm>
        </p:spPr>
        <p:txBody>
          <a:bodyPr>
            <a:normAutofit/>
          </a:bodyPr>
          <a:lstStyle/>
          <a:p>
            <a:r>
              <a:rPr lang="en-US" b="1">
                <a:solidFill>
                  <a:schemeClr val="accent2"/>
                </a:solidFill>
              </a:rPr>
              <a:t>Publication</a:t>
            </a:r>
            <a:r>
              <a:rPr lang="en-US"/>
              <a:t> of research results in the highest-quality peer-reviewed journals or other publication media in the appropriate discipline(s).</a:t>
            </a:r>
          </a:p>
          <a:p>
            <a:r>
              <a:rPr lang="en-US" sz="2800"/>
              <a:t>A record of external </a:t>
            </a:r>
            <a:r>
              <a:rPr lang="en-US" sz="2800" b="1">
                <a:solidFill>
                  <a:schemeClr val="accent2"/>
                </a:solidFill>
              </a:rPr>
              <a:t>research funding </a:t>
            </a:r>
            <a:r>
              <a:rPr lang="en-US" sz="2800"/>
              <a:t>indicating that the candidate will be able to provide a sufficient level of support for their future research efforts.</a:t>
            </a:r>
          </a:p>
          <a:p>
            <a:r>
              <a:rPr lang="en-US" sz="2800"/>
              <a:t>A record of </a:t>
            </a:r>
            <a:r>
              <a:rPr lang="en-US" sz="2800" b="1">
                <a:solidFill>
                  <a:schemeClr val="accent2"/>
                </a:solidFill>
              </a:rPr>
              <a:t>invited talks </a:t>
            </a:r>
            <a:r>
              <a:rPr lang="en-US" sz="2800"/>
              <a:t>at major academic institutions, industrial and governmental laboratories, and major conferences.</a:t>
            </a:r>
          </a:p>
          <a:p>
            <a:r>
              <a:rPr lang="en-US" sz="2800"/>
              <a:t>Other</a:t>
            </a:r>
            <a:r>
              <a:rPr lang="en-US" sz="2800" b="1"/>
              <a:t> </a:t>
            </a:r>
            <a:r>
              <a:rPr lang="en-US" sz="2800" b="1">
                <a:solidFill>
                  <a:srgbClr val="ED7D31"/>
                </a:solidFill>
              </a:rPr>
              <a:t>accomplishments</a:t>
            </a:r>
            <a:r>
              <a:rPr lang="en-US" sz="2800" b="1"/>
              <a:t> </a:t>
            </a:r>
            <a:r>
              <a:rPr lang="en-US" sz="2800"/>
              <a:t>demonstrating that the candidate is, or has the potential to become, a globally recognized researcher.</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18</a:t>
            </a:fld>
            <a:endParaRPr lang="en-US">
              <a:solidFill>
                <a:schemeClr val="bg1"/>
              </a:solidFill>
            </a:endParaRPr>
          </a:p>
        </p:txBody>
      </p:sp>
    </p:spTree>
    <p:extLst>
      <p:ext uri="{BB962C8B-B14F-4D97-AF65-F5344CB8AC3E}">
        <p14:creationId xmlns:p14="http://schemas.microsoft.com/office/powerpoint/2010/main" val="154621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350838"/>
            <a:ext cx="9144000" cy="547687"/>
          </a:xfrm>
        </p:spPr>
        <p:txBody>
          <a:bodyPr>
            <a:normAutofit fontScale="90000"/>
          </a:bodyPr>
          <a:lstStyle/>
          <a:p>
            <a:pPr algn="ctr" eaLnBrk="1" hangingPunct="1"/>
            <a:r>
              <a:rPr lang="en-US" b="1"/>
              <a:t>Section 3: SERVICE</a:t>
            </a:r>
          </a:p>
        </p:txBody>
      </p:sp>
      <p:sp>
        <p:nvSpPr>
          <p:cNvPr id="20483" name="Rectangle 3"/>
          <p:cNvSpPr>
            <a:spLocks noGrp="1" noChangeArrowheads="1"/>
          </p:cNvSpPr>
          <p:nvPr>
            <p:ph type="body" idx="1"/>
          </p:nvPr>
        </p:nvSpPr>
        <p:spPr>
          <a:xfrm>
            <a:off x="1392194" y="1616676"/>
            <a:ext cx="9457038" cy="3352800"/>
          </a:xfrm>
        </p:spPr>
        <p:txBody>
          <a:bodyPr>
            <a:normAutofit/>
          </a:bodyPr>
          <a:lstStyle/>
          <a:p>
            <a:pPr marL="0" indent="3175">
              <a:buNone/>
            </a:pPr>
            <a:r>
              <a:rPr lang="en-US" sz="3600"/>
              <a:t>For promotion, the successful candidate will have demonstrated a continuing </a:t>
            </a:r>
            <a:r>
              <a:rPr lang="en-US" sz="3600" b="1">
                <a:solidFill>
                  <a:schemeClr val="accent2"/>
                </a:solidFill>
              </a:rPr>
              <a:t>record of service to the University, to society, and to the profession.</a:t>
            </a:r>
            <a:endParaRPr lang="en-US" sz="2600" b="1">
              <a:solidFill>
                <a:schemeClr val="accent2"/>
              </a:solidFill>
            </a:endParaRP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19</a:t>
            </a:fld>
            <a:endParaRPr lang="en-US">
              <a:solidFill>
                <a:schemeClr val="bg1"/>
              </a:solidFill>
            </a:endParaRPr>
          </a:p>
        </p:txBody>
      </p:sp>
    </p:spTree>
    <p:extLst>
      <p:ext uri="{BB962C8B-B14F-4D97-AF65-F5344CB8AC3E}">
        <p14:creationId xmlns:p14="http://schemas.microsoft.com/office/powerpoint/2010/main" val="403701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225684"/>
            <a:ext cx="9144000" cy="609600"/>
          </a:xfrm>
          <a:noFill/>
        </p:spPr>
        <p:txBody>
          <a:bodyPr>
            <a:normAutofit fontScale="90000"/>
          </a:bodyPr>
          <a:lstStyle/>
          <a:p>
            <a:pPr algn="ctr" eaLnBrk="1" hangingPunct="1"/>
            <a:r>
              <a:rPr lang="en-US" b="1"/>
              <a:t>Overview</a:t>
            </a:r>
            <a:endParaRPr lang="en-US" sz="3800" b="1"/>
          </a:p>
        </p:txBody>
      </p:sp>
      <p:sp>
        <p:nvSpPr>
          <p:cNvPr id="6147" name="Rectangle 3"/>
          <p:cNvSpPr>
            <a:spLocks noGrp="1" noChangeArrowheads="1"/>
          </p:cNvSpPr>
          <p:nvPr>
            <p:ph type="body" idx="1"/>
          </p:nvPr>
        </p:nvSpPr>
        <p:spPr>
          <a:xfrm>
            <a:off x="1772001" y="1033098"/>
            <a:ext cx="8665339" cy="5141913"/>
          </a:xfrm>
        </p:spPr>
        <p:txBody>
          <a:bodyPr>
            <a:normAutofit fontScale="92500" lnSpcReduction="20000"/>
          </a:bodyPr>
          <a:lstStyle/>
          <a:p>
            <a:pPr eaLnBrk="1" hangingPunct="1">
              <a:lnSpc>
                <a:spcPct val="90000"/>
              </a:lnSpc>
              <a:buClr>
                <a:schemeClr val="accent1"/>
              </a:buClr>
            </a:pPr>
            <a:r>
              <a:rPr lang="en-US">
                <a:latin typeface="Franklin Gothic Book" panose="020B0503020102020204" pitchFamily="34" charset="0"/>
              </a:rPr>
              <a:t>Informational Resources (where to go to get info)</a:t>
            </a:r>
          </a:p>
          <a:p>
            <a:pPr eaLnBrk="1" hangingPunct="1">
              <a:lnSpc>
                <a:spcPct val="90000"/>
              </a:lnSpc>
              <a:buClr>
                <a:schemeClr val="accent1"/>
              </a:buClr>
            </a:pPr>
            <a:r>
              <a:rPr lang="en-US">
                <a:latin typeface="Franklin Gothic Book" panose="020B0503020102020204" pitchFamily="34" charset="0"/>
              </a:rPr>
              <a:t>Activity Insight</a:t>
            </a:r>
          </a:p>
          <a:p>
            <a:pPr eaLnBrk="1" hangingPunct="1">
              <a:lnSpc>
                <a:spcPct val="90000"/>
              </a:lnSpc>
              <a:buClr>
                <a:schemeClr val="accent1"/>
              </a:buClr>
            </a:pPr>
            <a:r>
              <a:rPr lang="en-US">
                <a:latin typeface="Franklin Gothic Book" panose="020B0503020102020204" pitchFamily="34" charset="0"/>
              </a:rPr>
              <a:t>EMS Promotion and Tenure (P&amp;T) Committee 2023/2024</a:t>
            </a:r>
          </a:p>
          <a:p>
            <a:pPr>
              <a:buClr>
                <a:schemeClr val="accent1"/>
              </a:buClr>
            </a:pPr>
            <a:r>
              <a:rPr lang="en-US">
                <a:latin typeface="Franklin Gothic Book" panose="020B0503020102020204" pitchFamily="34" charset="0"/>
              </a:rPr>
              <a:t>Expectations for P&amp;T</a:t>
            </a:r>
          </a:p>
          <a:p>
            <a:pPr eaLnBrk="1" hangingPunct="1">
              <a:lnSpc>
                <a:spcPct val="90000"/>
              </a:lnSpc>
              <a:buClr>
                <a:schemeClr val="accent1"/>
              </a:buClr>
            </a:pPr>
            <a:r>
              <a:rPr lang="en-US">
                <a:latin typeface="Franklin Gothic Book" panose="020B0503020102020204" pitchFamily="34" charset="0"/>
              </a:rPr>
              <a:t>PSU’s P&amp;T Process</a:t>
            </a:r>
          </a:p>
          <a:p>
            <a:pPr lvl="1" eaLnBrk="1" hangingPunct="1">
              <a:lnSpc>
                <a:spcPct val="90000"/>
              </a:lnSpc>
              <a:buClr>
                <a:schemeClr val="accent1"/>
              </a:buClr>
            </a:pPr>
            <a:r>
              <a:rPr lang="en-US">
                <a:latin typeface="Franklin Gothic Book" panose="020B0503020102020204" pitchFamily="34" charset="0"/>
              </a:rPr>
              <a:t>Major Criteria</a:t>
            </a:r>
          </a:p>
          <a:p>
            <a:pPr eaLnBrk="1" hangingPunct="1">
              <a:lnSpc>
                <a:spcPct val="90000"/>
              </a:lnSpc>
              <a:buClr>
                <a:schemeClr val="accent1"/>
              </a:buClr>
            </a:pPr>
            <a:r>
              <a:rPr lang="en-US">
                <a:latin typeface="Franklin Gothic Book" panose="020B0503020102020204" pitchFamily="34" charset="0"/>
              </a:rPr>
              <a:t>The Dossier</a:t>
            </a:r>
          </a:p>
          <a:p>
            <a:pPr lvl="1" eaLnBrk="1" hangingPunct="1">
              <a:lnSpc>
                <a:spcPct val="90000"/>
              </a:lnSpc>
              <a:buClr>
                <a:schemeClr val="accent1"/>
              </a:buClr>
            </a:pPr>
            <a:r>
              <a:rPr lang="en-US">
                <a:latin typeface="Franklin Gothic Book" panose="020B0503020102020204" pitchFamily="34" charset="0"/>
              </a:rPr>
              <a:t>The 4 Sections</a:t>
            </a:r>
          </a:p>
          <a:p>
            <a:pPr lvl="1" eaLnBrk="1" hangingPunct="1">
              <a:lnSpc>
                <a:spcPct val="90000"/>
              </a:lnSpc>
              <a:buClr>
                <a:schemeClr val="accent1"/>
              </a:buClr>
            </a:pPr>
            <a:r>
              <a:rPr lang="en-US">
                <a:latin typeface="Franklin Gothic Book" panose="020B0503020102020204" pitchFamily="34" charset="0"/>
              </a:rPr>
              <a:t>Research Grants</a:t>
            </a:r>
          </a:p>
          <a:p>
            <a:pPr lvl="1" eaLnBrk="1" hangingPunct="1">
              <a:lnSpc>
                <a:spcPct val="90000"/>
              </a:lnSpc>
              <a:buClr>
                <a:schemeClr val="accent1"/>
              </a:buClr>
            </a:pPr>
            <a:r>
              <a:rPr lang="en-US">
                <a:latin typeface="Franklin Gothic Book" panose="020B0503020102020204" pitchFamily="34" charset="0"/>
              </a:rPr>
              <a:t>Narrative Statement</a:t>
            </a:r>
          </a:p>
          <a:p>
            <a:pPr lvl="1" eaLnBrk="1" hangingPunct="1">
              <a:lnSpc>
                <a:spcPct val="90000"/>
              </a:lnSpc>
              <a:buClr>
                <a:schemeClr val="accent1"/>
              </a:buClr>
            </a:pPr>
            <a:r>
              <a:rPr lang="en-US">
                <a:latin typeface="Franklin Gothic Book" panose="020B0503020102020204" pitchFamily="34" charset="0"/>
              </a:rPr>
              <a:t>External Evaluators</a:t>
            </a:r>
          </a:p>
          <a:p>
            <a:pPr eaLnBrk="1" hangingPunct="1">
              <a:lnSpc>
                <a:spcPct val="90000"/>
              </a:lnSpc>
              <a:buClr>
                <a:schemeClr val="accent1"/>
              </a:buClr>
            </a:pPr>
            <a:r>
              <a:rPr lang="en-US">
                <a:latin typeface="Franklin Gothic Book" panose="020B0503020102020204" pitchFamily="34" charset="0"/>
              </a:rPr>
              <a:t>Dossier Review Schedule</a:t>
            </a:r>
          </a:p>
          <a:p>
            <a:pPr eaLnBrk="1" hangingPunct="1">
              <a:lnSpc>
                <a:spcPct val="90000"/>
              </a:lnSpc>
              <a:buClr>
                <a:schemeClr val="accent1"/>
              </a:buClr>
            </a:pPr>
            <a:r>
              <a:rPr lang="en-US">
                <a:latin typeface="Franklin Gothic Book" panose="020B0503020102020204" pitchFamily="34" charset="0"/>
              </a:rPr>
              <a:t>Other Items</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717414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0" y="240957"/>
            <a:ext cx="9144000" cy="685800"/>
          </a:xfrm>
        </p:spPr>
        <p:txBody>
          <a:bodyPr>
            <a:normAutofit fontScale="90000"/>
          </a:bodyPr>
          <a:lstStyle/>
          <a:p>
            <a:pPr algn="ctr" eaLnBrk="1" hangingPunct="1"/>
            <a:r>
              <a:rPr lang="en-US" b="1"/>
              <a:t>Measures of SERVICE effectiveness</a:t>
            </a:r>
          </a:p>
        </p:txBody>
      </p:sp>
      <p:sp>
        <p:nvSpPr>
          <p:cNvPr id="21507" name="Rectangle 3"/>
          <p:cNvSpPr>
            <a:spLocks noGrp="1" noChangeArrowheads="1"/>
          </p:cNvSpPr>
          <p:nvPr>
            <p:ph type="body" idx="1"/>
          </p:nvPr>
        </p:nvSpPr>
        <p:spPr>
          <a:xfrm>
            <a:off x="745957" y="1371601"/>
            <a:ext cx="10676021" cy="4395536"/>
          </a:xfrm>
        </p:spPr>
        <p:txBody>
          <a:bodyPr>
            <a:normAutofit/>
          </a:bodyPr>
          <a:lstStyle/>
          <a:p>
            <a:pPr marL="627063" indent="-569913">
              <a:spcBef>
                <a:spcPts val="0"/>
              </a:spcBef>
              <a:spcAft>
                <a:spcPts val="2400"/>
              </a:spcAft>
              <a:buAutoNum type="alphaUcPeriod"/>
            </a:pPr>
            <a:r>
              <a:rPr lang="en-US"/>
              <a:t>Appropriate levels of </a:t>
            </a:r>
            <a:r>
              <a:rPr lang="en-US">
                <a:solidFill>
                  <a:srgbClr val="ED7D31"/>
                </a:solidFill>
              </a:rPr>
              <a:t>service to the department, the college, the university, and to the scientific community </a:t>
            </a:r>
            <a:r>
              <a:rPr lang="en-US"/>
              <a:t>must be maintained.  A list of activities is usually sufficient.</a:t>
            </a:r>
          </a:p>
          <a:p>
            <a:pPr marL="627063" indent="-569913">
              <a:spcBef>
                <a:spcPts val="0"/>
              </a:spcBef>
              <a:spcAft>
                <a:spcPts val="2400"/>
              </a:spcAft>
              <a:buAutoNum type="alphaUcPeriod"/>
            </a:pPr>
            <a:r>
              <a:rPr lang="en-US">
                <a:solidFill>
                  <a:srgbClr val="ED7D31"/>
                </a:solidFill>
              </a:rPr>
              <a:t>Exceptional accomplishments </a:t>
            </a:r>
            <a:r>
              <a:rPr lang="en-US"/>
              <a:t>should be noted.</a:t>
            </a:r>
            <a:endParaRPr lang="en-US" sz="3200"/>
          </a:p>
          <a:p>
            <a:pPr marL="0" indent="0">
              <a:buNone/>
            </a:pPr>
            <a:r>
              <a:rPr lang="en-US" sz="2400"/>
              <a:t>NOTE: For Promotion to Professor, service history can only go back 10 years or to their last promotion, whichever is most recent.</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20</a:t>
            </a:fld>
            <a:endParaRPr lang="en-US">
              <a:solidFill>
                <a:schemeClr val="bg1"/>
              </a:solidFill>
            </a:endParaRPr>
          </a:p>
        </p:txBody>
      </p:sp>
    </p:spTree>
    <p:extLst>
      <p:ext uri="{BB962C8B-B14F-4D97-AF65-F5344CB8AC3E}">
        <p14:creationId xmlns:p14="http://schemas.microsoft.com/office/powerpoint/2010/main" val="200833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0" y="214314"/>
            <a:ext cx="9144000" cy="623887"/>
          </a:xfrm>
        </p:spPr>
        <p:txBody>
          <a:bodyPr>
            <a:normAutofit fontScale="90000"/>
          </a:bodyPr>
          <a:lstStyle/>
          <a:p>
            <a:pPr algn="ctr" eaLnBrk="1" hangingPunct="1"/>
            <a:r>
              <a:rPr lang="en-US" b="1"/>
              <a:t>Narrative Statement</a:t>
            </a:r>
          </a:p>
        </p:txBody>
      </p:sp>
      <p:sp>
        <p:nvSpPr>
          <p:cNvPr id="52227" name="Rectangle 3"/>
          <p:cNvSpPr>
            <a:spLocks noGrp="1" noChangeArrowheads="1"/>
          </p:cNvSpPr>
          <p:nvPr>
            <p:ph type="body" idx="1"/>
          </p:nvPr>
        </p:nvSpPr>
        <p:spPr>
          <a:xfrm>
            <a:off x="457200" y="1194486"/>
            <a:ext cx="11365832" cy="4308390"/>
          </a:xfrm>
        </p:spPr>
        <p:txBody>
          <a:bodyPr>
            <a:normAutofit/>
          </a:bodyPr>
          <a:lstStyle/>
          <a:p>
            <a:pPr marL="0" indent="0" eaLnBrk="1" hangingPunct="1">
              <a:lnSpc>
                <a:spcPct val="90000"/>
              </a:lnSpc>
              <a:spcAft>
                <a:spcPts val="1200"/>
              </a:spcAft>
              <a:buClr>
                <a:schemeClr val="accent1"/>
              </a:buClr>
              <a:buNone/>
            </a:pPr>
            <a:r>
              <a:rPr lang="en-US"/>
              <a:t>Candidates should include a narrative statement indicating their sense of their teaching, research, and service activities.</a:t>
            </a:r>
          </a:p>
          <a:p>
            <a:pPr lvl="1" eaLnBrk="1" hangingPunct="1">
              <a:lnSpc>
                <a:spcPct val="90000"/>
              </a:lnSpc>
              <a:spcAft>
                <a:spcPts val="1200"/>
              </a:spcAft>
              <a:buClr>
                <a:schemeClr val="accent1"/>
              </a:buClr>
            </a:pPr>
            <a:r>
              <a:rPr lang="en-US" sz="2800"/>
              <a:t>The statement should be no longer than 2,000 words and is to provide the faculty member with the opportunity to place their work and activities in the context of their overall goals (e.g., what’s important to the discipline, how will your goals benefit students). </a:t>
            </a:r>
            <a:r>
              <a:rPr lang="en-US" sz="2800">
                <a:solidFill>
                  <a:srgbClr val="ED7D31"/>
                </a:solidFill>
              </a:rPr>
              <a:t>It should not repeat what is in the dossier.</a:t>
            </a:r>
          </a:p>
          <a:p>
            <a:pPr lvl="1" eaLnBrk="1" hangingPunct="1">
              <a:lnSpc>
                <a:spcPct val="90000"/>
              </a:lnSpc>
              <a:spcAft>
                <a:spcPts val="1200"/>
              </a:spcAft>
              <a:buClr>
                <a:schemeClr val="accent1"/>
              </a:buClr>
            </a:pPr>
            <a:r>
              <a:rPr lang="en-US" sz="2800"/>
              <a:t>The narrative statement appears just before the Teaching dossier divider.</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21</a:t>
            </a:fld>
            <a:endParaRPr lang="en-US">
              <a:solidFill>
                <a:schemeClr val="bg1"/>
              </a:solidFill>
            </a:endParaRPr>
          </a:p>
        </p:txBody>
      </p:sp>
    </p:spTree>
    <p:extLst>
      <p:ext uri="{BB962C8B-B14F-4D97-AF65-F5344CB8AC3E}">
        <p14:creationId xmlns:p14="http://schemas.microsoft.com/office/powerpoint/2010/main" val="99610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136525"/>
            <a:ext cx="9144000" cy="685800"/>
          </a:xfrm>
        </p:spPr>
        <p:txBody>
          <a:bodyPr>
            <a:normAutofit fontScale="90000"/>
          </a:bodyPr>
          <a:lstStyle/>
          <a:p>
            <a:pPr algn="ctr" eaLnBrk="1" hangingPunct="1"/>
            <a:r>
              <a:rPr lang="en-US" b="1"/>
              <a:t>Narrative Statement (cont.)</a:t>
            </a:r>
          </a:p>
        </p:txBody>
      </p:sp>
      <p:sp>
        <p:nvSpPr>
          <p:cNvPr id="53251" name="Rectangle 3"/>
          <p:cNvSpPr>
            <a:spLocks noGrp="1" noChangeArrowheads="1"/>
          </p:cNvSpPr>
          <p:nvPr>
            <p:ph type="body" idx="1"/>
          </p:nvPr>
        </p:nvSpPr>
        <p:spPr>
          <a:xfrm>
            <a:off x="465221" y="1355188"/>
            <a:ext cx="11197390" cy="4267200"/>
          </a:xfrm>
        </p:spPr>
        <p:txBody>
          <a:bodyPr>
            <a:normAutofit/>
          </a:bodyPr>
          <a:lstStyle/>
          <a:p>
            <a:pPr lvl="1" eaLnBrk="1" hangingPunct="1">
              <a:buClr>
                <a:schemeClr val="accent1"/>
              </a:buClr>
            </a:pPr>
            <a:r>
              <a:rPr lang="en-US" sz="3200"/>
              <a:t>Candidates for promotion and tenure are encouraged (but not required) to describe how the events of 2020-21 (e.g., COVID-19 pandemic, societal/racial tensions, political unrest) impacted their work, and the steps they took to manage these impacts, in the narrative statement.</a:t>
            </a:r>
          </a:p>
          <a:p>
            <a:pPr lvl="1" eaLnBrk="1" hangingPunct="1">
              <a:buClr>
                <a:schemeClr val="accent1"/>
              </a:buClr>
            </a:pPr>
            <a:endParaRPr lang="en-US" sz="2000"/>
          </a:p>
          <a:p>
            <a:pPr lvl="1" eaLnBrk="1" hangingPunct="1">
              <a:buClr>
                <a:schemeClr val="accent1"/>
              </a:buClr>
            </a:pPr>
            <a:r>
              <a:rPr lang="en-US" sz="2000"/>
              <a:t>Note: This suggestion will not apply to those who were not on the tenure track at Penn State during 2020-2021.</a:t>
            </a:r>
            <a:endParaRPr lang="en-US"/>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22</a:t>
            </a:fld>
            <a:endParaRPr lang="en-US">
              <a:solidFill>
                <a:schemeClr val="bg1"/>
              </a:solidFill>
            </a:endParaRPr>
          </a:p>
        </p:txBody>
      </p:sp>
    </p:spTree>
    <p:extLst>
      <p:ext uri="{BB962C8B-B14F-4D97-AF65-F5344CB8AC3E}">
        <p14:creationId xmlns:p14="http://schemas.microsoft.com/office/powerpoint/2010/main" val="1096444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76201"/>
            <a:ext cx="9144000" cy="685800"/>
          </a:xfrm>
        </p:spPr>
        <p:txBody>
          <a:bodyPr>
            <a:normAutofit fontScale="90000"/>
          </a:bodyPr>
          <a:lstStyle/>
          <a:p>
            <a:pPr algn="ctr" eaLnBrk="1" hangingPunct="1"/>
            <a:r>
              <a:rPr lang="en-US" b="1"/>
              <a:t>Narrative Statement (cont.)</a:t>
            </a:r>
          </a:p>
        </p:txBody>
      </p:sp>
      <p:sp>
        <p:nvSpPr>
          <p:cNvPr id="53251" name="Rectangle 3"/>
          <p:cNvSpPr>
            <a:spLocks noGrp="1" noChangeArrowheads="1"/>
          </p:cNvSpPr>
          <p:nvPr>
            <p:ph type="body" idx="1"/>
          </p:nvPr>
        </p:nvSpPr>
        <p:spPr>
          <a:xfrm>
            <a:off x="465221" y="1355188"/>
            <a:ext cx="11197390" cy="4267200"/>
          </a:xfrm>
        </p:spPr>
        <p:txBody>
          <a:bodyPr>
            <a:normAutofit fontScale="92500" lnSpcReduction="10000"/>
          </a:bodyPr>
          <a:lstStyle/>
          <a:p>
            <a:pPr lvl="1" eaLnBrk="1" hangingPunct="1">
              <a:buClr>
                <a:schemeClr val="accent1"/>
              </a:buClr>
            </a:pPr>
            <a:r>
              <a:rPr lang="en-US" sz="3200"/>
              <a:t>The narrative statement should not exceed 2,000 words; this word length will be reduced to 1,600 words when there are no candidates pursuing tenure who were in their probationary period in calendar year 2020. (If using Activity Insight, do not adjust the margins.)</a:t>
            </a:r>
          </a:p>
          <a:p>
            <a:pPr lvl="1" eaLnBrk="1" hangingPunct="1">
              <a:buClr>
                <a:schemeClr val="accent1"/>
              </a:buClr>
            </a:pPr>
            <a:r>
              <a:rPr lang="en-US" sz="3200"/>
              <a:t>Is written in the </a:t>
            </a:r>
            <a:r>
              <a:rPr lang="en-US" sz="3200" b="1">
                <a:solidFill>
                  <a:srgbClr val="ED7D31"/>
                </a:solidFill>
              </a:rPr>
              <a:t>first person </a:t>
            </a:r>
            <a:r>
              <a:rPr lang="en-US" sz="3200"/>
              <a:t>in non-technical language.</a:t>
            </a:r>
          </a:p>
          <a:p>
            <a:pPr lvl="1" eaLnBrk="1" hangingPunct="1">
              <a:buClr>
                <a:schemeClr val="accent1"/>
              </a:buClr>
            </a:pPr>
            <a:r>
              <a:rPr lang="en-US" sz="3200"/>
              <a:t>Provides a context and focus for the dossier.</a:t>
            </a:r>
          </a:p>
          <a:p>
            <a:pPr lvl="1" eaLnBrk="1" hangingPunct="1">
              <a:buClr>
                <a:schemeClr val="accent1"/>
              </a:buClr>
            </a:pPr>
            <a:r>
              <a:rPr lang="en-US" sz="3200"/>
              <a:t>Candidates should be encouraged to use the narrative to place their work and activities into their overall goals and agendas.</a:t>
            </a:r>
          </a:p>
          <a:p>
            <a:pPr lvl="1" eaLnBrk="1" hangingPunct="1">
              <a:buClr>
                <a:schemeClr val="accent1"/>
              </a:buClr>
            </a:pPr>
            <a:r>
              <a:rPr lang="en-US" sz="3200"/>
              <a:t>It should be factual and objective and succinct as possible.</a:t>
            </a:r>
          </a:p>
          <a:p>
            <a:pPr eaLnBrk="1" hangingPunct="1"/>
            <a:endParaRPr lang="en-US" sz="3600"/>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23</a:t>
            </a:fld>
            <a:endParaRPr lang="en-US">
              <a:solidFill>
                <a:schemeClr val="bg1"/>
              </a:solidFill>
            </a:endParaRPr>
          </a:p>
        </p:txBody>
      </p:sp>
    </p:spTree>
    <p:extLst>
      <p:ext uri="{BB962C8B-B14F-4D97-AF65-F5344CB8AC3E}">
        <p14:creationId xmlns:p14="http://schemas.microsoft.com/office/powerpoint/2010/main" val="3175808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64757" y="300040"/>
            <a:ext cx="11862486" cy="547687"/>
          </a:xfrm>
          <a:noFill/>
        </p:spPr>
        <p:txBody>
          <a:bodyPr>
            <a:normAutofit fontScale="90000"/>
          </a:bodyPr>
          <a:lstStyle/>
          <a:p>
            <a:pPr algn="ctr" eaLnBrk="1" hangingPunct="1"/>
            <a:r>
              <a:rPr lang="en-US" b="1"/>
              <a:t>Section 4: External Evaluator Letters</a:t>
            </a:r>
          </a:p>
        </p:txBody>
      </p:sp>
      <p:sp>
        <p:nvSpPr>
          <p:cNvPr id="41987" name="Rectangle 3"/>
          <p:cNvSpPr>
            <a:spLocks noGrp="1" noChangeArrowheads="1"/>
          </p:cNvSpPr>
          <p:nvPr>
            <p:ph type="body" idx="1"/>
          </p:nvPr>
        </p:nvSpPr>
        <p:spPr>
          <a:xfrm>
            <a:off x="505326" y="1143001"/>
            <a:ext cx="11028948" cy="4590534"/>
          </a:xfrm>
        </p:spPr>
        <p:txBody>
          <a:bodyPr>
            <a:normAutofit fontScale="85000" lnSpcReduction="20000"/>
          </a:bodyPr>
          <a:lstStyle/>
          <a:p>
            <a:pPr marL="563563" lvl="1" indent="-449263">
              <a:lnSpc>
                <a:spcPct val="120000"/>
              </a:lnSpc>
              <a:spcBef>
                <a:spcPts val="0"/>
              </a:spcBef>
              <a:spcAft>
                <a:spcPts val="2400"/>
              </a:spcAft>
              <a:buClr>
                <a:schemeClr val="accent1"/>
              </a:buClr>
            </a:pPr>
            <a:r>
              <a:rPr lang="en-US" sz="3200"/>
              <a:t>This section of the dossier is</a:t>
            </a:r>
            <a:r>
              <a:rPr lang="en-US" sz="3200" b="1"/>
              <a:t> </a:t>
            </a:r>
            <a:r>
              <a:rPr lang="en-US" sz="3200" b="1">
                <a:solidFill>
                  <a:srgbClr val="ED7D31"/>
                </a:solidFill>
              </a:rPr>
              <a:t>highly confidential </a:t>
            </a:r>
            <a:r>
              <a:rPr lang="en-US" sz="3200"/>
              <a:t>and can only be viewed &amp; discussed by:</a:t>
            </a:r>
          </a:p>
          <a:p>
            <a:pPr marL="963613" lvl="2" indent="-449263">
              <a:spcBef>
                <a:spcPts val="0"/>
              </a:spcBef>
              <a:spcAft>
                <a:spcPts val="1200"/>
              </a:spcAft>
              <a:buClr>
                <a:schemeClr val="accent1"/>
              </a:buClr>
            </a:pPr>
            <a:r>
              <a:rPr lang="en-US" sz="3200"/>
              <a:t>Departmental P&amp;T Committee</a:t>
            </a:r>
          </a:p>
          <a:p>
            <a:pPr marL="963613" lvl="2" indent="-449263">
              <a:spcBef>
                <a:spcPts val="0"/>
              </a:spcBef>
              <a:spcAft>
                <a:spcPts val="1200"/>
              </a:spcAft>
              <a:buClr>
                <a:schemeClr val="accent1"/>
              </a:buClr>
            </a:pPr>
            <a:r>
              <a:rPr lang="en-US" sz="3200"/>
              <a:t>Department Head</a:t>
            </a:r>
          </a:p>
          <a:p>
            <a:pPr marL="963613" lvl="2" indent="-449263">
              <a:spcBef>
                <a:spcPts val="0"/>
              </a:spcBef>
              <a:spcAft>
                <a:spcPts val="1200"/>
              </a:spcAft>
              <a:buClr>
                <a:schemeClr val="accent1"/>
              </a:buClr>
            </a:pPr>
            <a:r>
              <a:rPr lang="en-US" sz="3200"/>
              <a:t>College Committee</a:t>
            </a:r>
          </a:p>
          <a:p>
            <a:pPr marL="963613" lvl="2" indent="-449263">
              <a:spcBef>
                <a:spcPts val="0"/>
              </a:spcBef>
              <a:spcAft>
                <a:spcPts val="1200"/>
              </a:spcAft>
              <a:buClr>
                <a:schemeClr val="accent1"/>
              </a:buClr>
            </a:pPr>
            <a:r>
              <a:rPr lang="en-US" sz="3200"/>
              <a:t>Dean</a:t>
            </a:r>
          </a:p>
          <a:p>
            <a:pPr marL="963613" lvl="2" indent="-449263">
              <a:spcBef>
                <a:spcPts val="0"/>
              </a:spcBef>
              <a:spcAft>
                <a:spcPts val="1200"/>
              </a:spcAft>
              <a:buClr>
                <a:schemeClr val="accent1"/>
              </a:buClr>
            </a:pPr>
            <a:r>
              <a:rPr lang="en-US" sz="3200"/>
              <a:t>Provost</a:t>
            </a:r>
          </a:p>
          <a:p>
            <a:pPr marL="963613" lvl="2" indent="-449263">
              <a:spcBef>
                <a:spcPts val="0"/>
              </a:spcBef>
              <a:spcAft>
                <a:spcPts val="1200"/>
              </a:spcAft>
              <a:buClr>
                <a:schemeClr val="accent1"/>
              </a:buClr>
            </a:pPr>
            <a:r>
              <a:rPr lang="en-US" sz="3200"/>
              <a:t>University Committee</a:t>
            </a:r>
          </a:p>
          <a:p>
            <a:pPr marL="514350" lvl="2" indent="0">
              <a:buClr>
                <a:schemeClr val="accent1"/>
              </a:buClr>
              <a:buNone/>
            </a:pPr>
            <a:endParaRPr lang="en-US"/>
          </a:p>
          <a:p>
            <a:pPr marL="114300" lvl="1" indent="0">
              <a:buClr>
                <a:schemeClr val="accent1"/>
              </a:buClr>
              <a:buNone/>
            </a:pPr>
            <a:r>
              <a:rPr lang="en-US"/>
              <a:t>This section will be removed from the dossier if the candidate asks to view the dossier at any time.</a:t>
            </a:r>
          </a:p>
          <a:p>
            <a:pPr marL="114300" lvl="1" indent="0">
              <a:buClr>
                <a:schemeClr val="accent1"/>
              </a:buClr>
              <a:buNone/>
            </a:pPr>
            <a:endParaRPr lang="en-US" b="1"/>
          </a:p>
          <a:p>
            <a:pPr marL="114300" lvl="1" indent="0">
              <a:buClr>
                <a:schemeClr val="accent1"/>
              </a:buClr>
              <a:buNone/>
            </a:pPr>
            <a:endParaRPr lang="en-US"/>
          </a:p>
          <a:p>
            <a:pPr marL="0" indent="0"/>
            <a:endParaRPr lang="en-US" sz="2400"/>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24</a:t>
            </a:fld>
            <a:endParaRPr lang="en-US">
              <a:solidFill>
                <a:schemeClr val="bg1"/>
              </a:solidFill>
            </a:endParaRPr>
          </a:p>
        </p:txBody>
      </p:sp>
    </p:spTree>
    <p:extLst>
      <p:ext uri="{BB962C8B-B14F-4D97-AF65-F5344CB8AC3E}">
        <p14:creationId xmlns:p14="http://schemas.microsoft.com/office/powerpoint/2010/main" val="257941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214314"/>
            <a:ext cx="9144000" cy="700087"/>
          </a:xfrm>
          <a:noFill/>
        </p:spPr>
        <p:txBody>
          <a:bodyPr>
            <a:normAutofit fontScale="90000"/>
          </a:bodyPr>
          <a:lstStyle/>
          <a:p>
            <a:pPr algn="ctr" eaLnBrk="1" hangingPunct="1"/>
            <a:r>
              <a:rPr lang="en-US" b="1"/>
              <a:t>Packages for External Evaluators</a:t>
            </a:r>
          </a:p>
        </p:txBody>
      </p:sp>
      <p:sp>
        <p:nvSpPr>
          <p:cNvPr id="41987" name="Rectangle 3"/>
          <p:cNvSpPr>
            <a:spLocks noGrp="1" noChangeArrowheads="1"/>
          </p:cNvSpPr>
          <p:nvPr>
            <p:ph type="body" idx="1"/>
          </p:nvPr>
        </p:nvSpPr>
        <p:spPr>
          <a:xfrm>
            <a:off x="441158" y="1219201"/>
            <a:ext cx="11173326" cy="4692315"/>
          </a:xfrm>
        </p:spPr>
        <p:txBody>
          <a:bodyPr>
            <a:normAutofit lnSpcReduction="10000"/>
          </a:bodyPr>
          <a:lstStyle/>
          <a:p>
            <a:pPr marL="563563" lvl="1" indent="-449263">
              <a:buClr>
                <a:schemeClr val="accent1"/>
              </a:buClr>
            </a:pPr>
            <a:r>
              <a:rPr lang="en-US" sz="3200"/>
              <a:t>External Evaluators are provided:</a:t>
            </a:r>
          </a:p>
          <a:p>
            <a:pPr marL="963613" lvl="2" indent="-449263">
              <a:buClr>
                <a:schemeClr val="accent1"/>
              </a:buClr>
            </a:pPr>
            <a:r>
              <a:rPr lang="en-US" sz="2800"/>
              <a:t>Current Curriculum Vitae.</a:t>
            </a:r>
          </a:p>
          <a:p>
            <a:pPr marL="963613" lvl="2" indent="-449263">
              <a:buClr>
                <a:schemeClr val="accent1"/>
              </a:buClr>
            </a:pPr>
            <a:r>
              <a:rPr lang="en-US" sz="2800"/>
              <a:t>A research statement, like the narrative statement, but without the teaching and service components.</a:t>
            </a:r>
          </a:p>
          <a:p>
            <a:pPr marL="963613" lvl="2" indent="-449263">
              <a:buClr>
                <a:schemeClr val="accent1"/>
              </a:buClr>
            </a:pPr>
            <a:r>
              <a:rPr lang="en-US" sz="2800"/>
              <a:t>Copies of 5-7 selected publications.</a:t>
            </a:r>
          </a:p>
          <a:p>
            <a:pPr marL="1420813" lvl="3" indent="-449263">
              <a:buClr>
                <a:schemeClr val="accent1"/>
              </a:buClr>
            </a:pPr>
            <a:r>
              <a:rPr lang="en-US" sz="2800"/>
              <a:t>May include “Accepted” publications (when substantiated by letter of acceptance).</a:t>
            </a:r>
          </a:p>
          <a:p>
            <a:pPr marL="563563" lvl="1" indent="-449263">
              <a:buClr>
                <a:schemeClr val="accent1"/>
              </a:buClr>
            </a:pPr>
            <a:endParaRPr lang="en-US" sz="2800"/>
          </a:p>
          <a:p>
            <a:pPr marL="563563" lvl="1" indent="-449263">
              <a:buClr>
                <a:schemeClr val="accent1"/>
              </a:buClr>
            </a:pPr>
            <a:r>
              <a:rPr lang="en-US" sz="2800"/>
              <a:t>They are </a:t>
            </a:r>
            <a:r>
              <a:rPr lang="en-US" sz="2800" b="1"/>
              <a:t>NOT</a:t>
            </a:r>
            <a:r>
              <a:rPr lang="en-US" sz="2800"/>
              <a:t> provided the entire dossier at any time.</a:t>
            </a:r>
          </a:p>
          <a:p>
            <a:pPr marL="563563" lvl="1" indent="-449263">
              <a:buClr>
                <a:schemeClr val="accent1"/>
              </a:buClr>
            </a:pPr>
            <a:r>
              <a:rPr lang="en-US" sz="2800"/>
              <a:t>They will </a:t>
            </a:r>
            <a:r>
              <a:rPr lang="en-US" sz="2800" b="1"/>
              <a:t>NOT</a:t>
            </a:r>
            <a:r>
              <a:rPr lang="en-US" sz="2800"/>
              <a:t> evaluate the teaching and/or service of the candidate, only the research portion.</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25</a:t>
            </a:fld>
            <a:endParaRPr lang="en-US">
              <a:solidFill>
                <a:schemeClr val="bg1"/>
              </a:solidFill>
            </a:endParaRPr>
          </a:p>
        </p:txBody>
      </p:sp>
    </p:spTree>
    <p:extLst>
      <p:ext uri="{BB962C8B-B14F-4D97-AF65-F5344CB8AC3E}">
        <p14:creationId xmlns:p14="http://schemas.microsoft.com/office/powerpoint/2010/main" val="1724805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0" y="214314"/>
            <a:ext cx="9144000" cy="623887"/>
          </a:xfrm>
          <a:noFill/>
        </p:spPr>
        <p:txBody>
          <a:bodyPr>
            <a:normAutofit fontScale="90000"/>
          </a:bodyPr>
          <a:lstStyle/>
          <a:p>
            <a:pPr algn="ctr" eaLnBrk="1" hangingPunct="1"/>
            <a:r>
              <a:rPr lang="en-US" b="1"/>
              <a:t>Selection of External Reviewers</a:t>
            </a:r>
          </a:p>
        </p:txBody>
      </p:sp>
      <p:sp>
        <p:nvSpPr>
          <p:cNvPr id="43011" name="Rectangle 3"/>
          <p:cNvSpPr>
            <a:spLocks noGrp="1" noChangeArrowheads="1"/>
          </p:cNvSpPr>
          <p:nvPr>
            <p:ph type="body" idx="1"/>
          </p:nvPr>
        </p:nvSpPr>
        <p:spPr>
          <a:xfrm>
            <a:off x="533400" y="838201"/>
            <a:ext cx="11125200" cy="4843849"/>
          </a:xfrm>
        </p:spPr>
        <p:txBody>
          <a:bodyPr>
            <a:noAutofit/>
          </a:bodyPr>
          <a:lstStyle/>
          <a:p>
            <a:pPr eaLnBrk="1" hangingPunct="1">
              <a:buClr>
                <a:schemeClr val="accent1"/>
              </a:buClr>
            </a:pPr>
            <a:r>
              <a:rPr lang="en-US" dirty="0"/>
              <a:t>External reviewers are chosen from a list of possibilities submitted by the candidate and another list compiled by the department head, usually in consultation with senior faculty in the field.</a:t>
            </a:r>
          </a:p>
          <a:p>
            <a:pPr lvl="1">
              <a:buClr>
                <a:schemeClr val="accent1"/>
              </a:buClr>
            </a:pPr>
            <a:r>
              <a:rPr lang="en-US" dirty="0"/>
              <a:t>It is best if the preponderance of external evaluators not be names that appeared solely on the list compiled by the faculty member.</a:t>
            </a:r>
          </a:p>
          <a:p>
            <a:pPr lvl="1">
              <a:buClr>
                <a:schemeClr val="accent1"/>
              </a:buClr>
            </a:pPr>
            <a:r>
              <a:rPr lang="en-US" dirty="0">
                <a:solidFill>
                  <a:srgbClr val="FF0000"/>
                </a:solidFill>
              </a:rPr>
              <a:t>It </a:t>
            </a:r>
            <a:r>
              <a:rPr lang="en-US">
                <a:solidFill>
                  <a:srgbClr val="FF0000"/>
                </a:solidFill>
              </a:rPr>
              <a:t>is standard </a:t>
            </a:r>
            <a:r>
              <a:rPr lang="en-US" dirty="0">
                <a:solidFill>
                  <a:srgbClr val="FF0000"/>
                </a:solidFill>
              </a:rPr>
              <a:t>EMS practice that at least two reviewers be international</a:t>
            </a:r>
            <a:r>
              <a:rPr lang="en-US" dirty="0"/>
              <a:t>.</a:t>
            </a:r>
          </a:p>
          <a:p>
            <a:pPr eaLnBrk="1" hangingPunct="1">
              <a:buClr>
                <a:schemeClr val="accent1"/>
              </a:buClr>
            </a:pPr>
            <a:r>
              <a:rPr lang="en-US" dirty="0"/>
              <a:t>After the department head selects their list, a copy of the list is sent to the dean’s office for the dean’s approval noting who was offered by the candidate and who was not. The majority should not be from the candidate.  Four letters are required, five preferred.</a:t>
            </a:r>
          </a:p>
          <a:p>
            <a:pPr eaLnBrk="1" hangingPunct="1">
              <a:buClr>
                <a:schemeClr val="accent1"/>
              </a:buClr>
            </a:pPr>
            <a:r>
              <a:rPr lang="en-US" i="1" dirty="0">
                <a:solidFill>
                  <a:srgbClr val="ED7D31"/>
                </a:solidFill>
              </a:rPr>
              <a:t>No contact between the candidate and evaluator is permitted.</a:t>
            </a:r>
          </a:p>
          <a:p>
            <a:pPr eaLnBrk="1" hangingPunct="1">
              <a:buClr>
                <a:schemeClr val="accent1"/>
              </a:buClr>
            </a:pPr>
            <a:r>
              <a:rPr lang="en-US" dirty="0"/>
              <a:t>For candidates who work in more than one area, it is important to pick evaluators from each area of expertise.</a:t>
            </a:r>
          </a:p>
          <a:p>
            <a:pPr eaLnBrk="1" hangingPunct="1">
              <a:buClr>
                <a:schemeClr val="accent1"/>
              </a:buClr>
            </a:pPr>
            <a:endParaRPr lang="en-US" dirty="0"/>
          </a:p>
          <a:p>
            <a:pPr eaLnBrk="1" hangingPunct="1">
              <a:buClr>
                <a:schemeClr val="accent1"/>
              </a:buClr>
            </a:pPr>
            <a:endParaRPr lang="en-US" dirty="0"/>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26</a:t>
            </a:fld>
            <a:endParaRPr lang="en-US">
              <a:solidFill>
                <a:schemeClr val="bg1"/>
              </a:solidFill>
            </a:endParaRPr>
          </a:p>
        </p:txBody>
      </p:sp>
    </p:spTree>
    <p:extLst>
      <p:ext uri="{BB962C8B-B14F-4D97-AF65-F5344CB8AC3E}">
        <p14:creationId xmlns:p14="http://schemas.microsoft.com/office/powerpoint/2010/main" val="2040168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0043" y="275107"/>
            <a:ext cx="11911914" cy="623887"/>
          </a:xfrm>
          <a:noFill/>
        </p:spPr>
        <p:txBody>
          <a:bodyPr>
            <a:normAutofit fontScale="90000"/>
          </a:bodyPr>
          <a:lstStyle/>
          <a:p>
            <a:pPr algn="ctr" eaLnBrk="1" hangingPunct="1"/>
            <a:r>
              <a:rPr lang="en-US" b="1"/>
              <a:t>Questions Asked of External Evaluators</a:t>
            </a:r>
          </a:p>
        </p:txBody>
      </p:sp>
      <p:sp>
        <p:nvSpPr>
          <p:cNvPr id="47107" name="Rectangle 3"/>
          <p:cNvSpPr>
            <a:spLocks noGrp="1" noChangeArrowheads="1"/>
          </p:cNvSpPr>
          <p:nvPr>
            <p:ph type="body" idx="1"/>
          </p:nvPr>
        </p:nvSpPr>
        <p:spPr>
          <a:xfrm>
            <a:off x="585537" y="1449858"/>
            <a:ext cx="11133221" cy="3731741"/>
          </a:xfrm>
        </p:spPr>
        <p:txBody>
          <a:bodyPr>
            <a:normAutofit/>
          </a:bodyPr>
          <a:lstStyle/>
          <a:p>
            <a:pPr eaLnBrk="1" hangingPunct="1">
              <a:lnSpc>
                <a:spcPct val="80000"/>
              </a:lnSpc>
              <a:buClr>
                <a:schemeClr val="accent1"/>
              </a:buClr>
            </a:pPr>
            <a:r>
              <a:rPr lang="en-US" sz="3200"/>
              <a:t>In what capacity, if any, do you know Dr. Doe?  If you have had interactions with Dr. Doe, please describe the context of these interactions.</a:t>
            </a:r>
          </a:p>
          <a:p>
            <a:pPr eaLnBrk="1" hangingPunct="1">
              <a:lnSpc>
                <a:spcPct val="80000"/>
              </a:lnSpc>
              <a:buClr>
                <a:schemeClr val="accent1"/>
              </a:buClr>
            </a:pPr>
            <a:endParaRPr lang="en-US" sz="3200"/>
          </a:p>
          <a:p>
            <a:pPr eaLnBrk="1" hangingPunct="1">
              <a:lnSpc>
                <a:spcPct val="80000"/>
              </a:lnSpc>
              <a:buClr>
                <a:schemeClr val="accent1"/>
              </a:buClr>
            </a:pPr>
            <a:r>
              <a:rPr lang="en-US" sz="3200"/>
              <a:t>Based on your direct knowledge, does Dr. Doe’s research justify promotion (and award of tenure)?</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27</a:t>
            </a:fld>
            <a:endParaRPr lang="en-US">
              <a:solidFill>
                <a:schemeClr val="bg1"/>
              </a:solidFill>
            </a:endParaRPr>
          </a:p>
        </p:txBody>
      </p:sp>
    </p:spTree>
    <p:extLst>
      <p:ext uri="{BB962C8B-B14F-4D97-AF65-F5344CB8AC3E}">
        <p14:creationId xmlns:p14="http://schemas.microsoft.com/office/powerpoint/2010/main" val="3730870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5329" y="214314"/>
            <a:ext cx="11903675" cy="1157287"/>
          </a:xfrm>
          <a:noFill/>
        </p:spPr>
        <p:txBody>
          <a:bodyPr>
            <a:normAutofit fontScale="90000"/>
          </a:bodyPr>
          <a:lstStyle/>
          <a:p>
            <a:pPr algn="ctr" eaLnBrk="1" hangingPunct="1"/>
            <a:r>
              <a:rPr lang="en-US" b="1"/>
              <a:t>Questions Asked of External Evaluators (cont.)</a:t>
            </a:r>
          </a:p>
        </p:txBody>
      </p:sp>
      <p:sp>
        <p:nvSpPr>
          <p:cNvPr id="48131" name="Rectangle 3"/>
          <p:cNvSpPr>
            <a:spLocks noGrp="1" noChangeArrowheads="1"/>
          </p:cNvSpPr>
          <p:nvPr>
            <p:ph type="body" idx="1"/>
          </p:nvPr>
        </p:nvSpPr>
        <p:spPr>
          <a:xfrm>
            <a:off x="737937" y="1524000"/>
            <a:ext cx="10772274" cy="4343400"/>
          </a:xfrm>
        </p:spPr>
        <p:txBody>
          <a:bodyPr>
            <a:normAutofit/>
          </a:bodyPr>
          <a:lstStyle/>
          <a:p>
            <a:pPr eaLnBrk="1" hangingPunct="1">
              <a:lnSpc>
                <a:spcPct val="90000"/>
              </a:lnSpc>
              <a:buClr>
                <a:schemeClr val="accent1"/>
              </a:buClr>
            </a:pPr>
            <a:r>
              <a:rPr lang="en-US"/>
              <a:t>Has Dr. Doe’s research had influence on other researchers in the field or the broader discipline, or provided significant impact on people and society? (Penn State recognizes that evidence of influence and impact may not be fully developed for early career faculty members. Therefore, the potential for one’s work to have influence in impact is a key factor in the award of tenure).</a:t>
            </a:r>
          </a:p>
          <a:p>
            <a:pPr>
              <a:buNone/>
            </a:pPr>
            <a:r>
              <a:rPr lang="en-US" b="1"/>
              <a:t>For tenure cases only:</a:t>
            </a:r>
            <a:endParaRPr lang="en-US"/>
          </a:p>
          <a:p>
            <a:pPr>
              <a:buClr>
                <a:schemeClr val="accent1"/>
              </a:buClr>
            </a:pPr>
            <a:r>
              <a:rPr lang="en-US"/>
              <a:t>If tenure is granted, how likely is it that Dr. Doe will elevate significantly the quality and reputation of our unit and continue on a trajectory for future promotion to Professor?</a:t>
            </a:r>
          </a:p>
          <a:p>
            <a:pPr eaLnBrk="1" hangingPunct="1">
              <a:lnSpc>
                <a:spcPct val="90000"/>
              </a:lnSpc>
              <a:buClr>
                <a:schemeClr val="accent1"/>
              </a:buClr>
            </a:pPr>
            <a:endParaRPr lang="en-US" sz="3100"/>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28</a:t>
            </a:fld>
            <a:endParaRPr lang="en-US">
              <a:solidFill>
                <a:schemeClr val="bg1"/>
              </a:solidFill>
            </a:endParaRPr>
          </a:p>
        </p:txBody>
      </p:sp>
    </p:spTree>
    <p:extLst>
      <p:ext uri="{BB962C8B-B14F-4D97-AF65-F5344CB8AC3E}">
        <p14:creationId xmlns:p14="http://schemas.microsoft.com/office/powerpoint/2010/main" val="67932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0" y="214314"/>
            <a:ext cx="9144000" cy="1157287"/>
          </a:xfrm>
          <a:noFill/>
        </p:spPr>
        <p:txBody>
          <a:bodyPr>
            <a:normAutofit fontScale="90000"/>
          </a:bodyPr>
          <a:lstStyle/>
          <a:p>
            <a:pPr algn="ctr" eaLnBrk="1" hangingPunct="1"/>
            <a:r>
              <a:rPr lang="en-US" b="1"/>
              <a:t>Required Statement on External Evaluator Request Letters</a:t>
            </a:r>
          </a:p>
        </p:txBody>
      </p:sp>
      <p:sp>
        <p:nvSpPr>
          <p:cNvPr id="49155" name="Rectangle 3"/>
          <p:cNvSpPr>
            <a:spLocks noGrp="1" noChangeArrowheads="1"/>
          </p:cNvSpPr>
          <p:nvPr>
            <p:ph type="body" idx="1"/>
          </p:nvPr>
        </p:nvSpPr>
        <p:spPr>
          <a:xfrm>
            <a:off x="545431" y="1447800"/>
            <a:ext cx="11012905" cy="1509584"/>
          </a:xfrm>
        </p:spPr>
        <p:txBody>
          <a:bodyPr>
            <a:normAutofit/>
          </a:bodyPr>
          <a:lstStyle/>
          <a:p>
            <a:pPr eaLnBrk="1" hangingPunct="1">
              <a:lnSpc>
                <a:spcPct val="90000"/>
              </a:lnSpc>
              <a:buFont typeface="Wingdings" pitchFamily="2" charset="2"/>
              <a:buNone/>
            </a:pPr>
            <a:r>
              <a:rPr lang="en-US" b="1"/>
              <a:t>For tenure cases only --</a:t>
            </a:r>
            <a:r>
              <a:rPr lang="en-US"/>
              <a:t> </a:t>
            </a:r>
          </a:p>
          <a:p>
            <a:pPr eaLnBrk="1" hangingPunct="1">
              <a:lnSpc>
                <a:spcPct val="90000"/>
              </a:lnSpc>
              <a:buClr>
                <a:schemeClr val="accent1"/>
              </a:buClr>
            </a:pPr>
            <a:r>
              <a:rPr lang="en-US"/>
              <a:t>There is a required statement concerning stays of tenure, which must be included in solicitation letters:</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29</a:t>
            </a:fld>
            <a:endParaRPr lang="en-US">
              <a:solidFill>
                <a:schemeClr val="bg1"/>
              </a:solidFill>
            </a:endParaRPr>
          </a:p>
        </p:txBody>
      </p:sp>
      <p:sp>
        <p:nvSpPr>
          <p:cNvPr id="9" name="TextBox 8">
            <a:extLst>
              <a:ext uri="{FF2B5EF4-FFF2-40B4-BE49-F238E27FC236}">
                <a16:creationId xmlns:a16="http://schemas.microsoft.com/office/drawing/2014/main" id="{24C8FE30-5118-42C1-8B54-43F882D7B83D}"/>
              </a:ext>
            </a:extLst>
          </p:cNvPr>
          <p:cNvSpPr txBox="1"/>
          <p:nvPr/>
        </p:nvSpPr>
        <p:spPr>
          <a:xfrm>
            <a:off x="881449" y="2957384"/>
            <a:ext cx="9901881" cy="241912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5B9BD5"/>
              </a:buClr>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Franklin Gothic Medium" panose="020B0603020102020204" pitchFamily="34" charset="0"/>
                <a:ea typeface="+mn-ea"/>
                <a:cs typeface="+mn-cs"/>
              </a:rPr>
              <a:t>“The time period for achieving tenure and promotion to associate professor can vary, including one or more extensions of the tenure clock. A faculty member who stops the tenure clock must be evaluated according to the number of years on the tenure clock, not the number of years since being hired. The faculty member should not be held to a standard higher than the one he/she would have had to meet if the tenure decision had been made in the year it was originally scheduled.”</a:t>
            </a:r>
          </a:p>
        </p:txBody>
      </p:sp>
    </p:spTree>
    <p:extLst>
      <p:ext uri="{BB962C8B-B14F-4D97-AF65-F5344CB8AC3E}">
        <p14:creationId xmlns:p14="http://schemas.microsoft.com/office/powerpoint/2010/main" val="3684889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255504"/>
            <a:ext cx="9144000" cy="623887"/>
          </a:xfrm>
          <a:noFill/>
        </p:spPr>
        <p:txBody>
          <a:bodyPr>
            <a:normAutofit fontScale="90000"/>
          </a:bodyPr>
          <a:lstStyle/>
          <a:p>
            <a:pPr algn="ctr" eaLnBrk="1" hangingPunct="1"/>
            <a:r>
              <a:rPr lang="en-US" b="1"/>
              <a:t>Informational</a:t>
            </a:r>
            <a:r>
              <a:rPr lang="en-US" sz="3800" b="1"/>
              <a:t> </a:t>
            </a:r>
            <a:r>
              <a:rPr lang="en-US" b="1"/>
              <a:t>Resources</a:t>
            </a:r>
            <a:endParaRPr lang="en-US" sz="3800" b="1"/>
          </a:p>
        </p:txBody>
      </p:sp>
      <p:sp>
        <p:nvSpPr>
          <p:cNvPr id="6147" name="Rectangle 3"/>
          <p:cNvSpPr>
            <a:spLocks noGrp="1" noChangeArrowheads="1"/>
          </p:cNvSpPr>
          <p:nvPr>
            <p:ph type="body" idx="1"/>
          </p:nvPr>
        </p:nvSpPr>
        <p:spPr>
          <a:xfrm>
            <a:off x="1375717" y="1287165"/>
            <a:ext cx="9410212" cy="4151313"/>
          </a:xfrm>
        </p:spPr>
        <p:txBody>
          <a:bodyPr>
            <a:normAutofit lnSpcReduction="10000"/>
          </a:bodyPr>
          <a:lstStyle/>
          <a:p>
            <a:pPr eaLnBrk="1" hangingPunct="1">
              <a:lnSpc>
                <a:spcPct val="90000"/>
              </a:lnSpc>
              <a:buClr>
                <a:schemeClr val="accent1"/>
              </a:buClr>
            </a:pPr>
            <a:r>
              <a:rPr lang="en-US"/>
              <a:t>Your department head and administrative staff member(s)</a:t>
            </a:r>
          </a:p>
          <a:p>
            <a:pPr lvl="1" eaLnBrk="1" hangingPunct="1">
              <a:lnSpc>
                <a:spcPct val="90000"/>
              </a:lnSpc>
              <a:buClr>
                <a:schemeClr val="accent1"/>
              </a:buClr>
            </a:pPr>
            <a:r>
              <a:rPr lang="en-US" sz="2800"/>
              <a:t>EME – Carmel </a:t>
            </a:r>
            <a:r>
              <a:rPr lang="en-US" sz="2800" err="1"/>
              <a:t>Kamens</a:t>
            </a:r>
            <a:endParaRPr lang="en-US" sz="2800"/>
          </a:p>
          <a:p>
            <a:pPr lvl="1" eaLnBrk="1" hangingPunct="1">
              <a:lnSpc>
                <a:spcPct val="90000"/>
              </a:lnSpc>
              <a:buClr>
                <a:schemeClr val="accent1"/>
              </a:buClr>
            </a:pPr>
            <a:r>
              <a:rPr lang="en-US" sz="2800" err="1"/>
              <a:t>Geog</a:t>
            </a:r>
            <a:r>
              <a:rPr lang="en-US" sz="2800"/>
              <a:t> – Marnie Deibler</a:t>
            </a:r>
          </a:p>
          <a:p>
            <a:pPr lvl="1" eaLnBrk="1" hangingPunct="1">
              <a:lnSpc>
                <a:spcPct val="90000"/>
              </a:lnSpc>
              <a:buClr>
                <a:schemeClr val="accent1"/>
              </a:buClr>
            </a:pPr>
            <a:r>
              <a:rPr lang="en-US" sz="2800" err="1"/>
              <a:t>GeoSci</a:t>
            </a:r>
            <a:r>
              <a:rPr lang="en-US" sz="2800"/>
              <a:t> – Stacie Hugney</a:t>
            </a:r>
          </a:p>
          <a:p>
            <a:pPr lvl="1" eaLnBrk="1" hangingPunct="1">
              <a:lnSpc>
                <a:spcPct val="90000"/>
              </a:lnSpc>
              <a:buClr>
                <a:schemeClr val="accent1"/>
              </a:buClr>
            </a:pPr>
            <a:r>
              <a:rPr lang="en-US" sz="2800" err="1"/>
              <a:t>MatSE</a:t>
            </a:r>
            <a:r>
              <a:rPr lang="en-US" sz="2800"/>
              <a:t> – Peg </a:t>
            </a:r>
            <a:r>
              <a:rPr lang="en-US" sz="2800" err="1"/>
              <a:t>Yetter</a:t>
            </a:r>
            <a:endParaRPr lang="en-US" sz="2800"/>
          </a:p>
          <a:p>
            <a:pPr lvl="1" eaLnBrk="1" hangingPunct="1">
              <a:lnSpc>
                <a:spcPct val="90000"/>
              </a:lnSpc>
              <a:buClr>
                <a:schemeClr val="accent1"/>
              </a:buClr>
            </a:pPr>
            <a:r>
              <a:rPr lang="en-US" sz="2800" err="1"/>
              <a:t>Meteo</a:t>
            </a:r>
            <a:r>
              <a:rPr lang="en-US" sz="2800"/>
              <a:t> – Jennifer </a:t>
            </a:r>
            <a:r>
              <a:rPr lang="en-US" sz="2800" err="1"/>
              <a:t>Renoe</a:t>
            </a:r>
            <a:endParaRPr lang="en-US" sz="2800"/>
          </a:p>
          <a:p>
            <a:pPr eaLnBrk="1" hangingPunct="1">
              <a:lnSpc>
                <a:spcPct val="90000"/>
              </a:lnSpc>
              <a:buFont typeface="Wingdings" pitchFamily="2" charset="2"/>
              <a:buNone/>
            </a:pPr>
            <a:endParaRPr lang="en-US" sz="1200"/>
          </a:p>
          <a:p>
            <a:pPr eaLnBrk="1" hangingPunct="1">
              <a:lnSpc>
                <a:spcPct val="90000"/>
              </a:lnSpc>
              <a:buClr>
                <a:schemeClr val="accent1"/>
              </a:buClr>
            </a:pPr>
            <a:r>
              <a:rPr lang="en-US"/>
              <a:t>The Dean’s Office </a:t>
            </a:r>
          </a:p>
          <a:p>
            <a:pPr lvl="1" eaLnBrk="1" hangingPunct="1">
              <a:lnSpc>
                <a:spcPct val="90000"/>
              </a:lnSpc>
              <a:buClr>
                <a:schemeClr val="accent3">
                  <a:lumMod val="60000"/>
                  <a:lumOff val="40000"/>
                </a:schemeClr>
              </a:buClr>
            </a:pPr>
            <a:r>
              <a:rPr lang="en-US" sz="2800"/>
              <a:t>Nicola Kiver, 863-4643, </a:t>
            </a:r>
            <a:r>
              <a:rPr lang="en-US" sz="2800">
                <a:solidFill>
                  <a:schemeClr val="accent1">
                    <a:lumMod val="60000"/>
                    <a:lumOff val="40000"/>
                  </a:schemeClr>
                </a:solidFill>
                <a:hlinkClick r:id="rId2">
                  <a:extLst>
                    <a:ext uri="{A12FA001-AC4F-418D-AE19-62706E023703}">
                      <ahyp:hlinkClr xmlns:ahyp="http://schemas.microsoft.com/office/drawing/2018/hyperlinkcolor" val="tx"/>
                    </a:ext>
                  </a:extLst>
                </a:hlinkClick>
              </a:rPr>
              <a:t>nmk17@psu.edu</a:t>
            </a:r>
            <a:r>
              <a:rPr lang="en-US" sz="2800">
                <a:solidFill>
                  <a:schemeClr val="accent1">
                    <a:lumMod val="60000"/>
                    <a:lumOff val="40000"/>
                  </a:schemeClr>
                </a:solidFill>
              </a:rPr>
              <a:t> </a:t>
            </a:r>
            <a:endParaRPr lang="en-US" sz="2800" b="1">
              <a:solidFill>
                <a:schemeClr val="accent1">
                  <a:lumMod val="60000"/>
                  <a:lumOff val="40000"/>
                </a:schemeClr>
              </a:solidFill>
            </a:endParaRPr>
          </a:p>
          <a:p>
            <a:pPr lvl="1" eaLnBrk="1" hangingPunct="1">
              <a:lnSpc>
                <a:spcPct val="90000"/>
              </a:lnSpc>
              <a:buClr>
                <a:schemeClr val="accent3">
                  <a:lumMod val="60000"/>
                  <a:lumOff val="40000"/>
                </a:schemeClr>
              </a:buClr>
            </a:pPr>
            <a:r>
              <a:rPr lang="en-US" sz="2800"/>
              <a:t>John Barlett, 867-5072, </a:t>
            </a:r>
            <a:r>
              <a:rPr lang="en-US" sz="2800">
                <a:solidFill>
                  <a:schemeClr val="accent1">
                    <a:lumMod val="60000"/>
                    <a:lumOff val="40000"/>
                  </a:schemeClr>
                </a:solidFill>
                <a:hlinkClick r:id="rId3">
                  <a:extLst>
                    <a:ext uri="{A12FA001-AC4F-418D-AE19-62706E023703}">
                      <ahyp:hlinkClr xmlns:ahyp="http://schemas.microsoft.com/office/drawing/2018/hyperlinkcolor" val="tx"/>
                    </a:ext>
                  </a:extLst>
                </a:hlinkClick>
              </a:rPr>
              <a:t>jvb102@psu.edu</a:t>
            </a:r>
            <a:endParaRPr lang="en-US" sz="2800">
              <a:solidFill>
                <a:schemeClr val="accent1">
                  <a:lumMod val="60000"/>
                  <a:lumOff val="40000"/>
                </a:schemeClr>
              </a:solidFill>
            </a:endParaRP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434024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0" y="214314"/>
            <a:ext cx="9144000" cy="623887"/>
          </a:xfrm>
          <a:noFill/>
        </p:spPr>
        <p:txBody>
          <a:bodyPr>
            <a:normAutofit fontScale="90000"/>
          </a:bodyPr>
          <a:lstStyle/>
          <a:p>
            <a:pPr algn="ctr" eaLnBrk="1" hangingPunct="1"/>
            <a:r>
              <a:rPr lang="en-US" b="1"/>
              <a:t>Important Procedural Note</a:t>
            </a:r>
          </a:p>
        </p:txBody>
      </p:sp>
      <p:sp>
        <p:nvSpPr>
          <p:cNvPr id="58371" name="Rectangle 3"/>
          <p:cNvSpPr>
            <a:spLocks noGrp="1" noChangeArrowheads="1"/>
          </p:cNvSpPr>
          <p:nvPr>
            <p:ph type="body" idx="1"/>
          </p:nvPr>
        </p:nvSpPr>
        <p:spPr>
          <a:xfrm>
            <a:off x="509336" y="1023551"/>
            <a:ext cx="11173327" cy="4726460"/>
          </a:xfrm>
        </p:spPr>
        <p:txBody>
          <a:bodyPr>
            <a:noAutofit/>
          </a:bodyPr>
          <a:lstStyle/>
          <a:p>
            <a:pPr eaLnBrk="1" hangingPunct="1">
              <a:lnSpc>
                <a:spcPct val="100000"/>
              </a:lnSpc>
              <a:spcBef>
                <a:spcPts val="0"/>
              </a:spcBef>
              <a:spcAft>
                <a:spcPts val="2400"/>
              </a:spcAft>
              <a:buClr>
                <a:schemeClr val="accent1"/>
              </a:buClr>
            </a:pPr>
            <a:r>
              <a:rPr lang="en-US"/>
              <a:t>The last date to add new factual and substantive information to a dossier is February 1.</a:t>
            </a:r>
          </a:p>
          <a:p>
            <a:pPr eaLnBrk="1" hangingPunct="1">
              <a:lnSpc>
                <a:spcPct val="100000"/>
              </a:lnSpc>
              <a:spcBef>
                <a:spcPts val="0"/>
              </a:spcBef>
              <a:spcAft>
                <a:spcPts val="2400"/>
              </a:spcAft>
              <a:buClr>
                <a:schemeClr val="accent1"/>
              </a:buClr>
            </a:pPr>
            <a:r>
              <a:rPr lang="en-US"/>
              <a:t>Any information added after the department committee has met </a:t>
            </a:r>
            <a:r>
              <a:rPr lang="en-US" b="1">
                <a:solidFill>
                  <a:srgbClr val="ED7D31"/>
                </a:solidFill>
              </a:rPr>
              <a:t>requires</a:t>
            </a:r>
            <a:r>
              <a:rPr lang="en-US"/>
              <a:t> that the entire dossier must travel again through every level of review.  Therefore, late additions are discouraged unless they are of major significance.</a:t>
            </a:r>
          </a:p>
          <a:p>
            <a:pPr eaLnBrk="1" hangingPunct="1">
              <a:lnSpc>
                <a:spcPct val="100000"/>
              </a:lnSpc>
              <a:spcBef>
                <a:spcPts val="0"/>
              </a:spcBef>
              <a:spcAft>
                <a:spcPts val="2400"/>
              </a:spcAft>
            </a:pPr>
            <a:r>
              <a:rPr lang="en-US"/>
              <a:t>The most recent fall semester SRTEs and spring semester courses cannot be added to dossiers as new factual information without approval from the Vice Provost for Faculty Affairs.</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30</a:t>
            </a:fld>
            <a:endParaRPr lang="en-US">
              <a:solidFill>
                <a:schemeClr val="bg1"/>
              </a:solidFill>
            </a:endParaRPr>
          </a:p>
        </p:txBody>
      </p:sp>
    </p:spTree>
    <p:extLst>
      <p:ext uri="{BB962C8B-B14F-4D97-AF65-F5344CB8AC3E}">
        <p14:creationId xmlns:p14="http://schemas.microsoft.com/office/powerpoint/2010/main" val="3175562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464" y="2590801"/>
            <a:ext cx="7793037" cy="1462087"/>
          </a:xfrm>
        </p:spPr>
        <p:txBody>
          <a:bodyPr>
            <a:normAutofit fontScale="90000"/>
          </a:bodyPr>
          <a:lstStyle/>
          <a:p>
            <a:pPr algn="ctr"/>
            <a:r>
              <a:rPr lang="en-US" b="1"/>
              <a:t>Dossier is built … now what?</a:t>
            </a:r>
            <a:br>
              <a:rPr lang="en-US" b="1"/>
            </a:br>
            <a:endParaRPr lang="en-US" b="1"/>
          </a:p>
        </p:txBody>
      </p:sp>
      <p:sp>
        <p:nvSpPr>
          <p:cNvPr id="3" name="Footer Placeholder 2"/>
          <p:cNvSpPr>
            <a:spLocks noGrp="1"/>
          </p:cNvSpPr>
          <p:nvPr>
            <p:ph type="ftr" sz="quarter" idx="11"/>
          </p:nvPr>
        </p:nvSpPr>
        <p:spPr/>
        <p:txBody>
          <a:bodyPr/>
          <a:lstStyle/>
          <a:p>
            <a:r>
              <a:rPr lang="en-US">
                <a:solidFill>
                  <a:schemeClr val="bg1"/>
                </a:solidFill>
              </a:rPr>
              <a:t>Promotion and Tenure</a:t>
            </a:r>
          </a:p>
        </p:txBody>
      </p:sp>
      <p:sp>
        <p:nvSpPr>
          <p:cNvPr id="4" name="Slide Number Placeholder 3"/>
          <p:cNvSpPr>
            <a:spLocks noGrp="1"/>
          </p:cNvSpPr>
          <p:nvPr>
            <p:ph type="sldNum" sz="quarter" idx="12"/>
          </p:nvPr>
        </p:nvSpPr>
        <p:spPr/>
        <p:txBody>
          <a:bodyPr/>
          <a:lstStyle/>
          <a:p>
            <a:fld id="{09701FF4-1B37-44A9-8025-9F2681D6B020}" type="slidenum">
              <a:rPr lang="en-US" smtClean="0">
                <a:solidFill>
                  <a:schemeClr val="bg1"/>
                </a:solidFill>
              </a:rPr>
              <a:t>31</a:t>
            </a:fld>
            <a:endParaRPr lang="en-US">
              <a:solidFill>
                <a:schemeClr val="bg1"/>
              </a:solidFill>
            </a:endParaRPr>
          </a:p>
        </p:txBody>
      </p:sp>
    </p:spTree>
    <p:extLst>
      <p:ext uri="{BB962C8B-B14F-4D97-AF65-F5344CB8AC3E}">
        <p14:creationId xmlns:p14="http://schemas.microsoft.com/office/powerpoint/2010/main" val="141902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1" y="381000"/>
            <a:ext cx="8943975" cy="533400"/>
          </a:xfrm>
        </p:spPr>
        <p:txBody>
          <a:bodyPr>
            <a:normAutofit fontScale="90000"/>
          </a:bodyPr>
          <a:lstStyle/>
          <a:p>
            <a:pPr algn="ctr" eaLnBrk="1" hangingPunct="1"/>
            <a:r>
              <a:rPr lang="en-US" b="1" dirty="0"/>
              <a:t>Dossier Review Schedule</a:t>
            </a:r>
            <a:endParaRPr lang="en-US" sz="4000" b="1" dirty="0"/>
          </a:p>
        </p:txBody>
      </p:sp>
      <p:sp>
        <p:nvSpPr>
          <p:cNvPr id="57347" name="Rectangle 3"/>
          <p:cNvSpPr>
            <a:spLocks noGrp="1" noChangeArrowheads="1"/>
          </p:cNvSpPr>
          <p:nvPr>
            <p:ph type="body" idx="1"/>
          </p:nvPr>
        </p:nvSpPr>
        <p:spPr>
          <a:xfrm>
            <a:off x="449179" y="1326292"/>
            <a:ext cx="11285621" cy="4496992"/>
          </a:xfrm>
        </p:spPr>
        <p:txBody>
          <a:bodyPr>
            <a:normAutofit fontScale="92500" lnSpcReduction="20000"/>
          </a:bodyPr>
          <a:lstStyle/>
          <a:p>
            <a:pPr marL="515938">
              <a:lnSpc>
                <a:spcPct val="100000"/>
              </a:lnSpc>
              <a:spcAft>
                <a:spcPts val="1200"/>
              </a:spcAft>
              <a:buClr>
                <a:schemeClr val="accent1"/>
              </a:buClr>
              <a:tabLst>
                <a:tab pos="862013" algn="l"/>
              </a:tabLst>
            </a:pPr>
            <a:r>
              <a:rPr lang="en-US"/>
              <a:t>Except for 2</a:t>
            </a:r>
            <a:r>
              <a:rPr lang="en-US" baseline="30000"/>
              <a:t>nd</a:t>
            </a:r>
            <a:r>
              <a:rPr lang="en-US"/>
              <a:t> Year, dossiers are reviewed, and recommendations made by:</a:t>
            </a:r>
          </a:p>
          <a:p>
            <a:pPr marL="1311275" lvl="1" indent="-457200">
              <a:lnSpc>
                <a:spcPct val="100000"/>
              </a:lnSpc>
              <a:spcAft>
                <a:spcPts val="1200"/>
              </a:spcAft>
              <a:buClr>
                <a:schemeClr val="accent1"/>
              </a:buClr>
              <a:tabLst>
                <a:tab pos="862013" algn="l"/>
              </a:tabLst>
            </a:pPr>
            <a:r>
              <a:rPr lang="en-US" sz="2800"/>
              <a:t>Department committee (mid-October).</a:t>
            </a:r>
          </a:p>
          <a:p>
            <a:pPr marL="1311275" lvl="1" indent="-457200">
              <a:lnSpc>
                <a:spcPct val="100000"/>
              </a:lnSpc>
              <a:spcAft>
                <a:spcPts val="1200"/>
              </a:spcAft>
              <a:buClr>
                <a:schemeClr val="accent1"/>
              </a:buClr>
              <a:tabLst>
                <a:tab pos="862013" algn="l"/>
              </a:tabLst>
            </a:pPr>
            <a:r>
              <a:rPr lang="en-US" sz="2800"/>
              <a:t>Department head (mid- to late November).</a:t>
            </a:r>
          </a:p>
          <a:p>
            <a:pPr marL="1311275" lvl="1" indent="-457200">
              <a:lnSpc>
                <a:spcPct val="100000"/>
              </a:lnSpc>
              <a:spcAft>
                <a:spcPts val="1200"/>
              </a:spcAft>
              <a:buClr>
                <a:schemeClr val="accent1"/>
              </a:buClr>
              <a:tabLst>
                <a:tab pos="862013" algn="l"/>
              </a:tabLst>
            </a:pPr>
            <a:r>
              <a:rPr lang="en-US" sz="2800"/>
              <a:t>College committee (mid-January to early February) (</a:t>
            </a:r>
            <a:r>
              <a:rPr lang="en-US" sz="2800" i="1"/>
              <a:t>do not normally review 4</a:t>
            </a:r>
            <a:r>
              <a:rPr lang="en-US" sz="2800" i="1" baseline="30000"/>
              <a:t>th</a:t>
            </a:r>
            <a:r>
              <a:rPr lang="en-US" sz="2800" i="1"/>
              <a:t> year dossiers – only when Dean requests</a:t>
            </a:r>
            <a:r>
              <a:rPr lang="en-US" sz="2800"/>
              <a:t>).</a:t>
            </a:r>
          </a:p>
          <a:p>
            <a:pPr marL="1311275" lvl="1" indent="-457200">
              <a:lnSpc>
                <a:spcPct val="100000"/>
              </a:lnSpc>
              <a:spcAft>
                <a:spcPts val="1200"/>
              </a:spcAft>
              <a:buClr>
                <a:schemeClr val="accent1"/>
              </a:buClr>
              <a:tabLst>
                <a:tab pos="862013" algn="l"/>
              </a:tabLst>
            </a:pPr>
            <a:r>
              <a:rPr lang="en-US" sz="2800"/>
              <a:t>Dean (February).</a:t>
            </a:r>
          </a:p>
          <a:p>
            <a:pPr marL="1311275" lvl="1" indent="-457200">
              <a:lnSpc>
                <a:spcPct val="100000"/>
              </a:lnSpc>
              <a:spcAft>
                <a:spcPts val="1200"/>
              </a:spcAft>
              <a:buClr>
                <a:schemeClr val="accent1"/>
              </a:buClr>
              <a:tabLst>
                <a:tab pos="862013" algn="l"/>
              </a:tabLst>
            </a:pPr>
            <a:r>
              <a:rPr lang="en-US" sz="2800"/>
              <a:t>For 6</a:t>
            </a:r>
            <a:r>
              <a:rPr lang="en-US" sz="2800" baseline="30000"/>
              <a:t>th</a:t>
            </a:r>
            <a:r>
              <a:rPr lang="en-US" sz="2800"/>
              <a:t> Year, Early Tenure, and Promotion to Professor only.</a:t>
            </a:r>
          </a:p>
          <a:p>
            <a:pPr marL="1711325" lvl="2" indent="-457200">
              <a:lnSpc>
                <a:spcPct val="100000"/>
              </a:lnSpc>
              <a:spcAft>
                <a:spcPts val="1200"/>
              </a:spcAft>
              <a:buClr>
                <a:schemeClr val="accent1"/>
              </a:buClr>
              <a:tabLst>
                <a:tab pos="862013" algn="l"/>
              </a:tabLst>
            </a:pPr>
            <a:r>
              <a:rPr lang="en-US" sz="2800"/>
              <a:t>University committee (March-April).</a:t>
            </a:r>
          </a:p>
          <a:p>
            <a:pPr marL="1711325" lvl="2" indent="-457200">
              <a:lnSpc>
                <a:spcPct val="100000"/>
              </a:lnSpc>
              <a:spcAft>
                <a:spcPts val="1200"/>
              </a:spcAft>
              <a:buClr>
                <a:schemeClr val="accent1"/>
              </a:buClr>
              <a:tabLst>
                <a:tab pos="862013" algn="l"/>
              </a:tabLst>
            </a:pPr>
            <a:r>
              <a:rPr lang="en-US" sz="2800"/>
              <a:t>Provost/President (end of April).</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32</a:t>
            </a:fld>
            <a:endParaRPr lang="en-US">
              <a:solidFill>
                <a:schemeClr val="bg1"/>
              </a:solidFill>
            </a:endParaRPr>
          </a:p>
        </p:txBody>
      </p:sp>
    </p:spTree>
    <p:extLst>
      <p:ext uri="{BB962C8B-B14F-4D97-AF65-F5344CB8AC3E}">
        <p14:creationId xmlns:p14="http://schemas.microsoft.com/office/powerpoint/2010/main" val="3081643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C1E1-7266-0180-3D51-7749D241139F}"/>
              </a:ext>
            </a:extLst>
          </p:cNvPr>
          <p:cNvSpPr>
            <a:spLocks noGrp="1"/>
          </p:cNvSpPr>
          <p:nvPr>
            <p:ph type="title"/>
          </p:nvPr>
        </p:nvSpPr>
        <p:spPr/>
        <p:txBody>
          <a:bodyPr>
            <a:normAutofit/>
          </a:bodyPr>
          <a:lstStyle/>
          <a:p>
            <a:pPr algn="ctr"/>
            <a:r>
              <a:rPr lang="en-US" sz="4000" dirty="0"/>
              <a:t>Committee and Department Head Letters</a:t>
            </a:r>
          </a:p>
        </p:txBody>
      </p:sp>
      <p:sp>
        <p:nvSpPr>
          <p:cNvPr id="3" name="Content Placeholder 2">
            <a:extLst>
              <a:ext uri="{FF2B5EF4-FFF2-40B4-BE49-F238E27FC236}">
                <a16:creationId xmlns:a16="http://schemas.microsoft.com/office/drawing/2014/main" id="{CF8C0B4C-560B-2C63-4615-C5A35A5C70F2}"/>
              </a:ext>
            </a:extLst>
          </p:cNvPr>
          <p:cNvSpPr>
            <a:spLocks noGrp="1"/>
          </p:cNvSpPr>
          <p:nvPr>
            <p:ph idx="1"/>
          </p:nvPr>
        </p:nvSpPr>
        <p:spPr/>
        <p:txBody>
          <a:bodyPr/>
          <a:lstStyle/>
          <a:p>
            <a:r>
              <a:rPr lang="en-US" sz="2800" dirty="0"/>
              <a:t>MUST use only the following four ‘descriptors’ for evaluating each section and overall:</a:t>
            </a:r>
          </a:p>
          <a:p>
            <a:pPr marL="0" indent="0">
              <a:buNone/>
            </a:pPr>
            <a:endParaRPr lang="en-US" dirty="0"/>
          </a:p>
          <a:p>
            <a:pPr marL="0" indent="0" algn="ctr">
              <a:buNone/>
            </a:pPr>
            <a:r>
              <a:rPr lang="en-US" sz="2800" b="1" dirty="0">
                <a:solidFill>
                  <a:srgbClr val="00B050"/>
                </a:solidFill>
              </a:rPr>
              <a:t>Excellent, Very Good, Satisfactory</a:t>
            </a:r>
            <a:r>
              <a:rPr lang="en-US" b="1">
                <a:solidFill>
                  <a:srgbClr val="00B050"/>
                </a:solidFill>
              </a:rPr>
              <a:t>, </a:t>
            </a:r>
            <a:r>
              <a:rPr lang="en-US" sz="2800" b="1">
                <a:solidFill>
                  <a:srgbClr val="00B050"/>
                </a:solidFill>
              </a:rPr>
              <a:t>Unsatisfactory</a:t>
            </a:r>
          </a:p>
          <a:p>
            <a:pPr marL="0" indent="0" algn="ctr">
              <a:buNone/>
            </a:pPr>
            <a:endParaRPr lang="en-US" sz="2800" b="1" u="sng" dirty="0">
              <a:solidFill>
                <a:srgbClr val="00B050"/>
              </a:solidFill>
            </a:endParaRPr>
          </a:p>
          <a:p>
            <a:r>
              <a:rPr lang="en-US" sz="2800" dirty="0"/>
              <a:t>Do not use a range - i.e. ‘Very Good to Excellent’ – in this example the lower descriptor of ‘Very Good’ would apply.</a:t>
            </a:r>
            <a:endParaRPr lang="en-US" dirty="0"/>
          </a:p>
        </p:txBody>
      </p:sp>
      <p:sp>
        <p:nvSpPr>
          <p:cNvPr id="4" name="Footer Placeholder 3">
            <a:extLst>
              <a:ext uri="{FF2B5EF4-FFF2-40B4-BE49-F238E27FC236}">
                <a16:creationId xmlns:a16="http://schemas.microsoft.com/office/drawing/2014/main" id="{3251BF65-180A-E52F-6F20-48AA4704FEC9}"/>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E2C99BFD-8877-A173-2F49-FB35C599D9FB}"/>
              </a:ext>
            </a:extLst>
          </p:cNvPr>
          <p:cNvSpPr>
            <a:spLocks noGrp="1"/>
          </p:cNvSpPr>
          <p:nvPr>
            <p:ph type="sldNum" sz="quarter" idx="12"/>
          </p:nvPr>
        </p:nvSpPr>
        <p:spPr/>
        <p:txBody>
          <a:bodyPr/>
          <a:lstStyle/>
          <a:p>
            <a:fld id="{09701FF4-1B37-44A9-8025-9F2681D6B020}" type="slidenum">
              <a:rPr lang="en-US" smtClean="0"/>
              <a:t>33</a:t>
            </a:fld>
            <a:endParaRPr lang="en-US"/>
          </a:p>
        </p:txBody>
      </p:sp>
    </p:spTree>
    <p:extLst>
      <p:ext uri="{BB962C8B-B14F-4D97-AF65-F5344CB8AC3E}">
        <p14:creationId xmlns:p14="http://schemas.microsoft.com/office/powerpoint/2010/main" val="398728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1" y="381000"/>
            <a:ext cx="8943975" cy="533400"/>
          </a:xfrm>
        </p:spPr>
        <p:txBody>
          <a:bodyPr>
            <a:normAutofit fontScale="90000"/>
          </a:bodyPr>
          <a:lstStyle/>
          <a:p>
            <a:pPr algn="ctr" eaLnBrk="1" hangingPunct="1"/>
            <a:r>
              <a:rPr lang="en-US" sz="4000" b="1"/>
              <a:t>Mixed recommendations</a:t>
            </a:r>
          </a:p>
        </p:txBody>
      </p:sp>
      <p:sp>
        <p:nvSpPr>
          <p:cNvPr id="57347" name="Rectangle 3"/>
          <p:cNvSpPr>
            <a:spLocks noGrp="1" noChangeArrowheads="1"/>
          </p:cNvSpPr>
          <p:nvPr>
            <p:ph type="body" idx="1"/>
          </p:nvPr>
        </p:nvSpPr>
        <p:spPr>
          <a:xfrm>
            <a:off x="449179" y="1143000"/>
            <a:ext cx="11285621" cy="4680284"/>
          </a:xfrm>
        </p:spPr>
        <p:txBody>
          <a:bodyPr>
            <a:normAutofit/>
          </a:bodyPr>
          <a:lstStyle/>
          <a:p>
            <a:pPr marL="515938">
              <a:lnSpc>
                <a:spcPct val="80000"/>
              </a:lnSpc>
              <a:buClr>
                <a:schemeClr val="accent1"/>
              </a:buClr>
              <a:tabLst>
                <a:tab pos="862013" algn="l"/>
              </a:tabLst>
            </a:pPr>
            <a:r>
              <a:rPr lang="en-US"/>
              <a:t>Department committee and department head review and make recommendations on all 6</a:t>
            </a:r>
            <a:r>
              <a:rPr lang="en-US" baseline="30000"/>
              <a:t>th</a:t>
            </a:r>
            <a:r>
              <a:rPr lang="en-US"/>
              <a:t> year dossiers for promotion and tenure.</a:t>
            </a:r>
          </a:p>
          <a:p>
            <a:pPr marL="515938">
              <a:lnSpc>
                <a:spcPct val="80000"/>
              </a:lnSpc>
              <a:buClr>
                <a:schemeClr val="accent1"/>
              </a:buClr>
              <a:tabLst>
                <a:tab pos="862013" algn="l"/>
              </a:tabLst>
            </a:pPr>
            <a:r>
              <a:rPr lang="en-US"/>
              <a:t>If both recommendations are negative, the dossier is forwarded to the dean, and if the dean concurs, the dean notifies the candidate of the negative determination.</a:t>
            </a:r>
          </a:p>
          <a:p>
            <a:pPr marL="515938">
              <a:lnSpc>
                <a:spcPct val="80000"/>
              </a:lnSpc>
              <a:buClr>
                <a:schemeClr val="accent1"/>
              </a:buClr>
              <a:tabLst>
                <a:tab pos="862013" algn="l"/>
              </a:tabLst>
            </a:pPr>
            <a:r>
              <a:rPr lang="en-US"/>
              <a:t>If either the department committee or department head recommendations are positive, the dean forwards the dossier to the college committee. </a:t>
            </a:r>
          </a:p>
          <a:p>
            <a:pPr marL="973138" lvl="1">
              <a:lnSpc>
                <a:spcPct val="80000"/>
              </a:lnSpc>
              <a:buClr>
                <a:schemeClr val="accent1"/>
              </a:buClr>
              <a:tabLst>
                <a:tab pos="862013" algn="l"/>
              </a:tabLst>
            </a:pPr>
            <a:r>
              <a:rPr lang="en-US"/>
              <a:t>If the dean recommends tenure, or all recommendations prior to the dean are positive, the file goes to the university committee. If the dean’s determination is different than the college committee’s, the two must consult. If the dean’s decision stands, the dean notifies the candidate of the negative determination.</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34</a:t>
            </a:fld>
            <a:endParaRPr lang="en-US">
              <a:solidFill>
                <a:schemeClr val="bg1"/>
              </a:solidFill>
            </a:endParaRPr>
          </a:p>
        </p:txBody>
      </p:sp>
    </p:spTree>
    <p:extLst>
      <p:ext uri="{BB962C8B-B14F-4D97-AF65-F5344CB8AC3E}">
        <p14:creationId xmlns:p14="http://schemas.microsoft.com/office/powerpoint/2010/main" val="2229850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1" y="381000"/>
            <a:ext cx="8943975" cy="609600"/>
          </a:xfrm>
        </p:spPr>
        <p:txBody>
          <a:bodyPr>
            <a:normAutofit fontScale="90000"/>
          </a:bodyPr>
          <a:lstStyle/>
          <a:p>
            <a:pPr algn="ctr" eaLnBrk="1" hangingPunct="1"/>
            <a:r>
              <a:rPr lang="en-US" b="1"/>
              <a:t>2</a:t>
            </a:r>
            <a:r>
              <a:rPr lang="en-US" b="1" baseline="30000"/>
              <a:t>nd </a:t>
            </a:r>
            <a:r>
              <a:rPr lang="en-US" b="1"/>
              <a:t>Year Dossier Review Schedule</a:t>
            </a:r>
            <a:endParaRPr lang="en-US" sz="4000" b="1"/>
          </a:p>
        </p:txBody>
      </p:sp>
      <p:sp>
        <p:nvSpPr>
          <p:cNvPr id="57347" name="Rectangle 3"/>
          <p:cNvSpPr>
            <a:spLocks noGrp="1" noChangeArrowheads="1"/>
          </p:cNvSpPr>
          <p:nvPr>
            <p:ph type="body" idx="1"/>
          </p:nvPr>
        </p:nvSpPr>
        <p:spPr>
          <a:xfrm>
            <a:off x="465221" y="1466334"/>
            <a:ext cx="11084228" cy="4020065"/>
          </a:xfrm>
        </p:spPr>
        <p:txBody>
          <a:bodyPr>
            <a:normAutofit/>
          </a:bodyPr>
          <a:lstStyle/>
          <a:p>
            <a:pPr marL="515938">
              <a:lnSpc>
                <a:spcPct val="100000"/>
              </a:lnSpc>
              <a:spcAft>
                <a:spcPts val="1200"/>
              </a:spcAft>
              <a:buClr>
                <a:schemeClr val="accent1"/>
              </a:buClr>
              <a:tabLst>
                <a:tab pos="862013" algn="l"/>
              </a:tabLst>
            </a:pPr>
            <a:r>
              <a:rPr lang="en-US" sz="3200"/>
              <a:t>Reviewed and recommendations made by:</a:t>
            </a:r>
          </a:p>
          <a:p>
            <a:pPr marL="1311275" lvl="1" indent="-457200">
              <a:lnSpc>
                <a:spcPct val="100000"/>
              </a:lnSpc>
              <a:spcAft>
                <a:spcPts val="1200"/>
              </a:spcAft>
              <a:buClr>
                <a:schemeClr val="accent1"/>
              </a:buClr>
              <a:tabLst>
                <a:tab pos="862013" algn="l"/>
              </a:tabLst>
            </a:pPr>
            <a:r>
              <a:rPr lang="en-US" sz="3200"/>
              <a:t>Department committee (mid-January to mid-February)</a:t>
            </a:r>
          </a:p>
          <a:p>
            <a:pPr marL="1311275" lvl="1" indent="-457200">
              <a:lnSpc>
                <a:spcPct val="100000"/>
              </a:lnSpc>
              <a:spcAft>
                <a:spcPts val="1200"/>
              </a:spcAft>
              <a:buClr>
                <a:schemeClr val="accent1"/>
              </a:buClr>
              <a:tabLst>
                <a:tab pos="862013" algn="l"/>
              </a:tabLst>
            </a:pPr>
            <a:r>
              <a:rPr lang="en-US" sz="3200"/>
              <a:t>Department head (mid-February to late-March)</a:t>
            </a:r>
          </a:p>
          <a:p>
            <a:pPr marL="1311275" lvl="1" indent="-457200">
              <a:lnSpc>
                <a:spcPct val="100000"/>
              </a:lnSpc>
              <a:spcAft>
                <a:spcPts val="1200"/>
              </a:spcAft>
              <a:buClr>
                <a:schemeClr val="accent1"/>
              </a:buClr>
              <a:tabLst>
                <a:tab pos="862013" algn="l"/>
              </a:tabLst>
            </a:pPr>
            <a:r>
              <a:rPr lang="en-US" sz="3200"/>
              <a:t>College committee (usually N/A)</a:t>
            </a:r>
          </a:p>
          <a:p>
            <a:pPr marL="1311275" lvl="1" indent="-457200">
              <a:lnSpc>
                <a:spcPct val="100000"/>
              </a:lnSpc>
              <a:spcAft>
                <a:spcPts val="1200"/>
              </a:spcAft>
              <a:buClr>
                <a:schemeClr val="accent1"/>
              </a:buClr>
              <a:tabLst>
                <a:tab pos="862013" algn="l"/>
              </a:tabLst>
            </a:pPr>
            <a:r>
              <a:rPr lang="en-US" sz="3200"/>
              <a:t>Dean (mid-March to April)</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35</a:t>
            </a:fld>
            <a:endParaRPr lang="en-US">
              <a:solidFill>
                <a:schemeClr val="bg1"/>
              </a:solidFill>
            </a:endParaRPr>
          </a:p>
        </p:txBody>
      </p:sp>
    </p:spTree>
    <p:extLst>
      <p:ext uri="{BB962C8B-B14F-4D97-AF65-F5344CB8AC3E}">
        <p14:creationId xmlns:p14="http://schemas.microsoft.com/office/powerpoint/2010/main" val="150190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214314"/>
            <a:ext cx="9144000" cy="700087"/>
          </a:xfrm>
        </p:spPr>
        <p:txBody>
          <a:bodyPr/>
          <a:lstStyle/>
          <a:p>
            <a:pPr algn="ctr" eaLnBrk="1" hangingPunct="1"/>
            <a:r>
              <a:rPr lang="en-US" b="1"/>
              <a:t>2</a:t>
            </a:r>
            <a:r>
              <a:rPr lang="en-US" b="1" baseline="30000"/>
              <a:t>nd</a:t>
            </a:r>
            <a:r>
              <a:rPr lang="en-US" b="1"/>
              <a:t> &amp; 4</a:t>
            </a:r>
            <a:r>
              <a:rPr lang="en-US" b="1" baseline="30000"/>
              <a:t>th</a:t>
            </a:r>
            <a:r>
              <a:rPr lang="en-US" b="1"/>
              <a:t> Year Reviews</a:t>
            </a:r>
          </a:p>
        </p:txBody>
      </p:sp>
      <p:sp>
        <p:nvSpPr>
          <p:cNvPr id="34819" name="Rectangle 3"/>
          <p:cNvSpPr>
            <a:spLocks noGrp="1" noChangeArrowheads="1"/>
          </p:cNvSpPr>
          <p:nvPr>
            <p:ph type="body" idx="1"/>
          </p:nvPr>
        </p:nvSpPr>
        <p:spPr>
          <a:xfrm>
            <a:off x="561474" y="1335505"/>
            <a:ext cx="11157284" cy="4495800"/>
          </a:xfrm>
        </p:spPr>
        <p:txBody>
          <a:bodyPr>
            <a:noAutofit/>
          </a:bodyPr>
          <a:lstStyle/>
          <a:p>
            <a:pPr marL="7938" lvl="1" indent="-7938">
              <a:lnSpc>
                <a:spcPct val="100000"/>
              </a:lnSpc>
              <a:spcBef>
                <a:spcPts val="0"/>
              </a:spcBef>
              <a:spcAft>
                <a:spcPts val="2400"/>
              </a:spcAft>
              <a:buNone/>
            </a:pPr>
            <a:r>
              <a:rPr lang="en-US" b="1"/>
              <a:t>Provide: </a:t>
            </a:r>
            <a:r>
              <a:rPr lang="en-US"/>
              <a:t>detailed information to the candidate about which areas of the criteria may require special attention as the candidate moves toward final tenure review.</a:t>
            </a:r>
          </a:p>
          <a:p>
            <a:pPr marL="7938" lvl="1" indent="-7938">
              <a:lnSpc>
                <a:spcPct val="100000"/>
              </a:lnSpc>
              <a:spcBef>
                <a:spcPts val="0"/>
              </a:spcBef>
              <a:spcAft>
                <a:spcPts val="2400"/>
              </a:spcAft>
              <a:buNone/>
            </a:pPr>
            <a:r>
              <a:rPr lang="en-US" b="1"/>
              <a:t>Purpose: </a:t>
            </a:r>
            <a:r>
              <a:rPr lang="en-US"/>
              <a:t>to ensure communication is flowing and provide a formal evaluation and feedback on the path towards tenure.</a:t>
            </a:r>
          </a:p>
          <a:p>
            <a:pPr marL="7938" lvl="1" indent="-7938">
              <a:lnSpc>
                <a:spcPct val="100000"/>
              </a:lnSpc>
              <a:spcBef>
                <a:spcPts val="0"/>
              </a:spcBef>
              <a:spcAft>
                <a:spcPts val="2400"/>
              </a:spcAft>
              <a:buNone/>
            </a:pPr>
            <a:r>
              <a:rPr lang="en-US" b="1"/>
              <a:t>One-on-One Review: </a:t>
            </a:r>
            <a:r>
              <a:rPr lang="en-US"/>
              <a:t>after process complete, the department head provides the candidate with copies of the current year’s evaluative statements (written by the Department P&amp;T, the Department Head, the College P&amp;T (except for 2</a:t>
            </a:r>
            <a:r>
              <a:rPr lang="en-US" baseline="30000"/>
              <a:t>nd</a:t>
            </a:r>
            <a:r>
              <a:rPr lang="en-US"/>
              <a:t> Year Reviews and, under normal circumstances, 4</a:t>
            </a:r>
            <a:r>
              <a:rPr lang="en-US" baseline="30000"/>
              <a:t>th</a:t>
            </a:r>
            <a:r>
              <a:rPr lang="en-US"/>
              <a:t> Year Reviews), and the Dean) and meets with the candidate to discuss them.</a:t>
            </a:r>
          </a:p>
          <a:p>
            <a:pPr marL="7938" lvl="1" indent="-7938">
              <a:buNone/>
            </a:pPr>
            <a:endParaRPr lang="en-US"/>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36</a:t>
            </a:fld>
            <a:endParaRPr lang="en-US">
              <a:solidFill>
                <a:schemeClr val="bg1"/>
              </a:solidFill>
            </a:endParaRPr>
          </a:p>
        </p:txBody>
      </p:sp>
    </p:spTree>
    <p:extLst>
      <p:ext uri="{BB962C8B-B14F-4D97-AF65-F5344CB8AC3E}">
        <p14:creationId xmlns:p14="http://schemas.microsoft.com/office/powerpoint/2010/main" val="946951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0" y="254859"/>
            <a:ext cx="9144000" cy="700087"/>
          </a:xfrm>
        </p:spPr>
        <p:txBody>
          <a:bodyPr/>
          <a:lstStyle/>
          <a:p>
            <a:pPr algn="ctr" eaLnBrk="1" hangingPunct="1"/>
            <a:r>
              <a:rPr lang="en-US" b="1"/>
              <a:t>3</a:t>
            </a:r>
            <a:r>
              <a:rPr lang="en-US" b="1" baseline="30000"/>
              <a:t>rd</a:t>
            </a:r>
            <a:r>
              <a:rPr lang="en-US" b="1"/>
              <a:t> and 5</a:t>
            </a:r>
            <a:r>
              <a:rPr lang="en-US" b="1" baseline="30000"/>
              <a:t>th</a:t>
            </a:r>
            <a:r>
              <a:rPr lang="en-US" b="1"/>
              <a:t> Year Reviews</a:t>
            </a:r>
          </a:p>
        </p:txBody>
      </p:sp>
      <p:sp>
        <p:nvSpPr>
          <p:cNvPr id="35843" name="Rectangle 3"/>
          <p:cNvSpPr>
            <a:spLocks noGrp="1" noChangeArrowheads="1"/>
          </p:cNvSpPr>
          <p:nvPr>
            <p:ph type="body" idx="1"/>
          </p:nvPr>
        </p:nvSpPr>
        <p:spPr>
          <a:xfrm>
            <a:off x="713874" y="1416907"/>
            <a:ext cx="11004884" cy="4715607"/>
          </a:xfrm>
        </p:spPr>
        <p:txBody>
          <a:bodyPr>
            <a:normAutofit/>
          </a:bodyPr>
          <a:lstStyle/>
          <a:p>
            <a:pPr marL="6350" lvl="1" indent="-6350">
              <a:buNone/>
            </a:pPr>
            <a:r>
              <a:rPr lang="en-US" sz="3200"/>
              <a:t>If deemed necessary, the Dean or department head can request a special 3</a:t>
            </a:r>
            <a:r>
              <a:rPr lang="en-US" sz="3200" baseline="30000"/>
              <a:t>rd</a:t>
            </a:r>
            <a:r>
              <a:rPr lang="en-US" sz="3200"/>
              <a:t> and/or 5</a:t>
            </a:r>
            <a:r>
              <a:rPr lang="en-US" sz="3200" baseline="30000"/>
              <a:t>th</a:t>
            </a:r>
            <a:r>
              <a:rPr lang="en-US" sz="3200"/>
              <a:t> year review to assist the candidate by providing additional guidance and feedback and, in some cases, to recommend early tenure.</a:t>
            </a:r>
          </a:p>
          <a:p>
            <a:pPr marL="6350" lvl="1" indent="-6350">
              <a:buNone/>
            </a:pPr>
            <a:endParaRPr lang="en-US" sz="3200"/>
          </a:p>
          <a:p>
            <a:pPr marL="6350" lvl="1" indent="-6350">
              <a:buNone/>
            </a:pPr>
            <a:r>
              <a:rPr lang="en-US" sz="3200"/>
              <a:t>Early tenure reviews are generally done in the 5</a:t>
            </a:r>
            <a:r>
              <a:rPr lang="en-US" sz="3200" baseline="30000"/>
              <a:t>th</a:t>
            </a:r>
            <a:r>
              <a:rPr lang="en-US" sz="3200"/>
              <a:t> year, but can be done as early as the 3</a:t>
            </a:r>
            <a:r>
              <a:rPr lang="en-US" sz="3200" baseline="30000"/>
              <a:t>rd</a:t>
            </a:r>
            <a:r>
              <a:rPr lang="en-US" sz="3200"/>
              <a:t> year. Prior approval from the Dean and Provost is required.</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37</a:t>
            </a:fld>
            <a:endParaRPr lang="en-US">
              <a:solidFill>
                <a:schemeClr val="bg1"/>
              </a:solidFill>
            </a:endParaRPr>
          </a:p>
        </p:txBody>
      </p:sp>
    </p:spTree>
    <p:extLst>
      <p:ext uri="{BB962C8B-B14F-4D97-AF65-F5344CB8AC3E}">
        <p14:creationId xmlns:p14="http://schemas.microsoft.com/office/powerpoint/2010/main" val="2466818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0" y="214314"/>
            <a:ext cx="9144000" cy="700087"/>
          </a:xfrm>
        </p:spPr>
        <p:txBody>
          <a:bodyPr/>
          <a:lstStyle/>
          <a:p>
            <a:pPr algn="ctr" eaLnBrk="1" hangingPunct="1"/>
            <a:r>
              <a:rPr lang="en-US" b="1"/>
              <a:t>Other Possible Outcome</a:t>
            </a:r>
          </a:p>
        </p:txBody>
      </p:sp>
      <p:sp>
        <p:nvSpPr>
          <p:cNvPr id="36867" name="Rectangle 3"/>
          <p:cNvSpPr>
            <a:spLocks noGrp="1" noChangeArrowheads="1"/>
          </p:cNvSpPr>
          <p:nvPr>
            <p:ph type="body" idx="1"/>
          </p:nvPr>
        </p:nvSpPr>
        <p:spPr>
          <a:xfrm>
            <a:off x="1058779" y="1866900"/>
            <a:ext cx="10435389" cy="3429000"/>
          </a:xfrm>
        </p:spPr>
        <p:txBody>
          <a:bodyPr>
            <a:normAutofit fontScale="92500" lnSpcReduction="20000"/>
          </a:bodyPr>
          <a:lstStyle/>
          <a:p>
            <a:pPr marL="1588" indent="-1588">
              <a:buNone/>
            </a:pPr>
            <a:r>
              <a:rPr lang="en-US" sz="3200"/>
              <a:t>	Another possible outcome of a 2</a:t>
            </a:r>
            <a:r>
              <a:rPr lang="en-US" sz="3200" baseline="30000"/>
              <a:t>nd</a:t>
            </a:r>
            <a:r>
              <a:rPr lang="en-US" sz="3200"/>
              <a:t>, 3</a:t>
            </a:r>
            <a:r>
              <a:rPr lang="en-US" sz="3200" baseline="30000"/>
              <a:t>rd</a:t>
            </a:r>
            <a:r>
              <a:rPr lang="en-US" sz="3200"/>
              <a:t>, 4</a:t>
            </a:r>
            <a:r>
              <a:rPr lang="en-US" sz="3200" baseline="30000"/>
              <a:t>th</a:t>
            </a:r>
            <a:r>
              <a:rPr lang="en-US" sz="3200"/>
              <a:t>, 5</a:t>
            </a:r>
            <a:r>
              <a:rPr lang="en-US" sz="3200" baseline="30000"/>
              <a:t>th </a:t>
            </a:r>
            <a:r>
              <a:rPr lang="en-US" sz="3200"/>
              <a:t>or 6</a:t>
            </a:r>
            <a:r>
              <a:rPr lang="en-US" sz="3200" baseline="30000"/>
              <a:t>th</a:t>
            </a:r>
            <a:r>
              <a:rPr lang="en-US" sz="3200"/>
              <a:t> year review is </a:t>
            </a:r>
            <a:r>
              <a:rPr lang="en-US" sz="3200" b="1"/>
              <a:t>termination.</a:t>
            </a:r>
          </a:p>
          <a:p>
            <a:pPr marL="1588" indent="-1588">
              <a:buNone/>
            </a:pPr>
            <a:r>
              <a:rPr lang="en-US" sz="3200"/>
              <a:t>  </a:t>
            </a:r>
          </a:p>
          <a:p>
            <a:pPr marL="1588" indent="-1588">
              <a:buNone/>
            </a:pPr>
            <a:r>
              <a:rPr lang="en-US" sz="3200"/>
              <a:t>	This is extremely rare. </a:t>
            </a:r>
          </a:p>
          <a:p>
            <a:pPr marL="1588" indent="-1588">
              <a:buNone/>
            </a:pPr>
            <a:endParaRPr lang="en-US" sz="3200"/>
          </a:p>
          <a:p>
            <a:pPr marL="1588" indent="-1588">
              <a:buNone/>
            </a:pPr>
            <a:r>
              <a:rPr lang="en-US" sz="3200"/>
              <a:t>When it has happened, it is typically because the faculty member did not follow the guidance provided by the reviewing committee(s) and administrators.</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38</a:t>
            </a:fld>
            <a:endParaRPr lang="en-US">
              <a:solidFill>
                <a:schemeClr val="bg1"/>
              </a:solidFill>
            </a:endParaRPr>
          </a:p>
        </p:txBody>
      </p:sp>
    </p:spTree>
    <p:extLst>
      <p:ext uri="{BB962C8B-B14F-4D97-AF65-F5344CB8AC3E}">
        <p14:creationId xmlns:p14="http://schemas.microsoft.com/office/powerpoint/2010/main" val="1937361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76201"/>
            <a:ext cx="7793037" cy="762000"/>
          </a:xfrm>
        </p:spPr>
        <p:txBody>
          <a:bodyPr/>
          <a:lstStyle/>
          <a:p>
            <a:pPr algn="ctr"/>
            <a:r>
              <a:rPr lang="en-US" b="1"/>
              <a:t>Other Items</a:t>
            </a:r>
          </a:p>
        </p:txBody>
      </p:sp>
      <p:sp>
        <p:nvSpPr>
          <p:cNvPr id="6" name="Rectangle 3"/>
          <p:cNvSpPr txBox="1">
            <a:spLocks noChangeArrowheads="1"/>
          </p:cNvSpPr>
          <p:nvPr/>
        </p:nvSpPr>
        <p:spPr bwMode="auto">
          <a:xfrm>
            <a:off x="1187115" y="1716338"/>
            <a:ext cx="8077200" cy="2872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2800">
                <a:solidFill>
                  <a:schemeClr val="bg1"/>
                </a:solidFill>
                <a:latin typeface="Cambria" pitchFamily="18" charset="0"/>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400">
                <a:solidFill>
                  <a:schemeClr val="bg1"/>
                </a:solidFill>
                <a:latin typeface="Cambria" pitchFamily="18" charset="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bg1"/>
                </a:solidFill>
                <a:latin typeface="Cambria" pitchFamily="18"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bg1"/>
                </a:solidFill>
                <a:latin typeface="Cambria" pitchFamily="18"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bg1"/>
                </a:solidFill>
                <a:latin typeface="Cambria" pitchFamily="18"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eaLnBrk="1" hangingPunct="1">
              <a:spcBef>
                <a:spcPts val="0"/>
              </a:spcBef>
              <a:spcAft>
                <a:spcPts val="2400"/>
              </a:spcAft>
              <a:buClr>
                <a:schemeClr val="accent1"/>
              </a:buClr>
            </a:pPr>
            <a:r>
              <a:rPr lang="en-US">
                <a:latin typeface="Rockwell" panose="02060603020205020403" pitchFamily="18" charset="0"/>
              </a:rPr>
              <a:t>Stopping the Clock</a:t>
            </a:r>
          </a:p>
          <a:p>
            <a:pPr eaLnBrk="1" hangingPunct="1">
              <a:spcBef>
                <a:spcPts val="0"/>
              </a:spcBef>
              <a:spcAft>
                <a:spcPts val="2400"/>
              </a:spcAft>
              <a:buClr>
                <a:schemeClr val="accent1"/>
              </a:buClr>
            </a:pPr>
            <a:r>
              <a:rPr lang="en-US">
                <a:latin typeface="Rockwell" panose="02060603020205020403" pitchFamily="18" charset="0"/>
              </a:rPr>
              <a:t>Confidentiality</a:t>
            </a:r>
          </a:p>
          <a:p>
            <a:pPr eaLnBrk="1" hangingPunct="1">
              <a:spcBef>
                <a:spcPts val="0"/>
              </a:spcBef>
              <a:spcAft>
                <a:spcPts val="2400"/>
              </a:spcAft>
              <a:buClr>
                <a:schemeClr val="accent1"/>
              </a:buClr>
            </a:pPr>
            <a:r>
              <a:rPr lang="en-US">
                <a:latin typeface="Rockwell" panose="02060603020205020403" pitchFamily="18" charset="0"/>
              </a:rPr>
              <a:t>Candidate’s Responsibilities</a:t>
            </a:r>
          </a:p>
          <a:p>
            <a:pPr eaLnBrk="1" hangingPunct="1">
              <a:spcBef>
                <a:spcPts val="0"/>
              </a:spcBef>
              <a:spcAft>
                <a:spcPts val="2400"/>
              </a:spcAft>
              <a:buClr>
                <a:schemeClr val="accent1"/>
              </a:buClr>
            </a:pPr>
            <a:r>
              <a:rPr lang="en-US">
                <a:latin typeface="Rockwell" panose="02060603020205020403" pitchFamily="18" charset="0"/>
              </a:rPr>
              <a:t>COVID-19 Impacts to P&amp;T</a:t>
            </a:r>
          </a:p>
        </p:txBody>
      </p:sp>
      <p:sp>
        <p:nvSpPr>
          <p:cNvPr id="3" name="Footer Placeholder 2"/>
          <p:cNvSpPr>
            <a:spLocks noGrp="1"/>
          </p:cNvSpPr>
          <p:nvPr>
            <p:ph type="ftr" sz="quarter" idx="11"/>
          </p:nvPr>
        </p:nvSpPr>
        <p:spPr/>
        <p:txBody>
          <a:bodyPr/>
          <a:lstStyle/>
          <a:p>
            <a:r>
              <a:rPr lang="en-US">
                <a:solidFill>
                  <a:schemeClr val="bg1"/>
                </a:solidFill>
              </a:rPr>
              <a:t>Promotion and Tenure</a:t>
            </a:r>
          </a:p>
        </p:txBody>
      </p:sp>
      <p:sp>
        <p:nvSpPr>
          <p:cNvPr id="4" name="Slide Number Placeholder 3"/>
          <p:cNvSpPr>
            <a:spLocks noGrp="1"/>
          </p:cNvSpPr>
          <p:nvPr>
            <p:ph type="sldNum" sz="quarter" idx="12"/>
          </p:nvPr>
        </p:nvSpPr>
        <p:spPr/>
        <p:txBody>
          <a:bodyPr/>
          <a:lstStyle/>
          <a:p>
            <a:fld id="{09701FF4-1B37-44A9-8025-9F2681D6B020}" type="slidenum">
              <a:rPr lang="en-US" smtClean="0">
                <a:solidFill>
                  <a:schemeClr val="bg1"/>
                </a:solidFill>
              </a:rPr>
              <a:t>39</a:t>
            </a:fld>
            <a:endParaRPr lang="en-US">
              <a:solidFill>
                <a:schemeClr val="bg1"/>
              </a:solidFill>
            </a:endParaRPr>
          </a:p>
        </p:txBody>
      </p:sp>
    </p:spTree>
    <p:extLst>
      <p:ext uri="{BB962C8B-B14F-4D97-AF65-F5344CB8AC3E}">
        <p14:creationId xmlns:p14="http://schemas.microsoft.com/office/powerpoint/2010/main" val="2967686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19312" y="136525"/>
            <a:ext cx="7953375" cy="871151"/>
          </a:xfrm>
          <a:noFill/>
        </p:spPr>
        <p:txBody>
          <a:bodyPr>
            <a:normAutofit fontScale="90000"/>
          </a:bodyPr>
          <a:lstStyle/>
          <a:p>
            <a:pPr eaLnBrk="1" hangingPunct="1"/>
            <a:r>
              <a:rPr lang="en-US" sz="4000" b="1"/>
              <a:t>Informational</a:t>
            </a:r>
            <a:r>
              <a:rPr lang="en-US" sz="3800" b="1"/>
              <a:t> </a:t>
            </a:r>
            <a:r>
              <a:rPr lang="en-US" sz="4000" b="1"/>
              <a:t>Resources</a:t>
            </a:r>
            <a:r>
              <a:rPr lang="en-US" sz="3800" b="1"/>
              <a:t> </a:t>
            </a:r>
            <a:r>
              <a:rPr lang="en-US" b="1"/>
              <a:t>(cont.)</a:t>
            </a:r>
          </a:p>
        </p:txBody>
      </p:sp>
      <p:sp>
        <p:nvSpPr>
          <p:cNvPr id="7171" name="Rectangle 3"/>
          <p:cNvSpPr>
            <a:spLocks noGrp="1" noChangeArrowheads="1"/>
          </p:cNvSpPr>
          <p:nvPr>
            <p:ph type="body" idx="1"/>
          </p:nvPr>
        </p:nvSpPr>
        <p:spPr>
          <a:xfrm>
            <a:off x="1046205" y="1007676"/>
            <a:ext cx="10224024" cy="4643350"/>
          </a:xfrm>
        </p:spPr>
        <p:txBody>
          <a:bodyPr>
            <a:noAutofit/>
          </a:bodyPr>
          <a:lstStyle/>
          <a:p>
            <a:pPr eaLnBrk="1" hangingPunct="1">
              <a:lnSpc>
                <a:spcPct val="100000"/>
              </a:lnSpc>
              <a:spcBef>
                <a:spcPts val="0"/>
              </a:spcBef>
              <a:spcAft>
                <a:spcPts val="1200"/>
              </a:spcAft>
              <a:buClr>
                <a:schemeClr val="accent1"/>
              </a:buClr>
            </a:pPr>
            <a:r>
              <a:rPr lang="en-US" sz="2400"/>
              <a:t>College and Department Criteria Statements</a:t>
            </a:r>
          </a:p>
          <a:p>
            <a:pPr eaLnBrk="1" hangingPunct="1">
              <a:lnSpc>
                <a:spcPct val="100000"/>
              </a:lnSpc>
              <a:spcBef>
                <a:spcPts val="0"/>
              </a:spcBef>
              <a:spcAft>
                <a:spcPts val="1200"/>
              </a:spcAft>
              <a:buClr>
                <a:schemeClr val="accent1"/>
              </a:buClr>
            </a:pPr>
            <a:r>
              <a:rPr lang="en-US" sz="2400"/>
              <a:t>Faculty Mentor</a:t>
            </a:r>
          </a:p>
          <a:p>
            <a:pPr eaLnBrk="1" hangingPunct="1">
              <a:lnSpc>
                <a:spcPct val="100000"/>
              </a:lnSpc>
              <a:spcBef>
                <a:spcPts val="0"/>
              </a:spcBef>
              <a:spcAft>
                <a:spcPts val="1200"/>
              </a:spcAft>
              <a:buClr>
                <a:schemeClr val="accent1"/>
              </a:buClr>
            </a:pPr>
            <a:r>
              <a:rPr lang="en-US" sz="2400"/>
              <a:t>Frequently Asked Questions about Promotion and Tenure from the Vice Provost for Faculty Affairs website</a:t>
            </a:r>
          </a:p>
          <a:p>
            <a:pPr eaLnBrk="1" hangingPunct="1">
              <a:lnSpc>
                <a:spcPct val="100000"/>
              </a:lnSpc>
              <a:spcBef>
                <a:spcPts val="0"/>
              </a:spcBef>
              <a:spcAft>
                <a:spcPts val="1200"/>
              </a:spcAft>
              <a:buClr>
                <a:schemeClr val="accent1"/>
              </a:buClr>
            </a:pPr>
            <a:r>
              <a:rPr lang="en-US" sz="2400"/>
              <a:t>Penn State Policy AC-23</a:t>
            </a:r>
          </a:p>
          <a:p>
            <a:pPr eaLnBrk="1" hangingPunct="1">
              <a:lnSpc>
                <a:spcPct val="100000"/>
              </a:lnSpc>
              <a:spcBef>
                <a:spcPts val="0"/>
              </a:spcBef>
              <a:spcAft>
                <a:spcPts val="1200"/>
              </a:spcAft>
              <a:buClr>
                <a:schemeClr val="accent1"/>
              </a:buClr>
            </a:pPr>
            <a:r>
              <a:rPr lang="en-US" sz="2400"/>
              <a:t>Penn State Administrative Guidelines for AC-23</a:t>
            </a:r>
          </a:p>
          <a:p>
            <a:pPr eaLnBrk="1" hangingPunct="1">
              <a:lnSpc>
                <a:spcPct val="100000"/>
              </a:lnSpc>
              <a:spcBef>
                <a:spcPts val="0"/>
              </a:spcBef>
              <a:spcAft>
                <a:spcPts val="1200"/>
              </a:spcAft>
              <a:buClr>
                <a:schemeClr val="accent1"/>
              </a:buClr>
            </a:pPr>
            <a:r>
              <a:rPr lang="en-US" sz="2400"/>
              <a:t>EMS Dossier Template (plus detailed instructions)</a:t>
            </a:r>
          </a:p>
          <a:p>
            <a:pPr eaLnBrk="1" hangingPunct="1">
              <a:lnSpc>
                <a:spcPct val="100000"/>
              </a:lnSpc>
              <a:spcBef>
                <a:spcPts val="0"/>
              </a:spcBef>
              <a:spcAft>
                <a:spcPts val="1200"/>
              </a:spcAft>
              <a:buClr>
                <a:schemeClr val="accent1"/>
              </a:buClr>
            </a:pPr>
            <a:r>
              <a:rPr lang="en-US" sz="2400"/>
              <a:t>All web resources together on the EMS Faculty Promotion and Tenure Page: </a:t>
            </a:r>
            <a:r>
              <a:rPr lang="en-US" sz="2400">
                <a:solidFill>
                  <a:srgbClr val="88B6E0"/>
                </a:solidFill>
              </a:rPr>
              <a:t>https://www.ems.psu.edu/resources-faculty-and-staff </a:t>
            </a:r>
            <a:r>
              <a:rPr lang="en-US" sz="2400"/>
              <a:t>then click the Promotion and Tenure accordion block</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4</a:t>
            </a:fld>
            <a:endParaRPr lang="en-US">
              <a:solidFill>
                <a:schemeClr val="bg1"/>
              </a:solidFill>
            </a:endParaRPr>
          </a:p>
        </p:txBody>
      </p:sp>
    </p:spTree>
    <p:extLst>
      <p:ext uri="{BB962C8B-B14F-4D97-AF65-F5344CB8AC3E}">
        <p14:creationId xmlns:p14="http://schemas.microsoft.com/office/powerpoint/2010/main" val="3756275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214314"/>
            <a:ext cx="9144000" cy="623887"/>
          </a:xfrm>
          <a:noFill/>
        </p:spPr>
        <p:txBody>
          <a:bodyPr>
            <a:normAutofit fontScale="90000"/>
          </a:bodyPr>
          <a:lstStyle/>
          <a:p>
            <a:pPr algn="ctr" eaLnBrk="1" hangingPunct="1"/>
            <a:r>
              <a:rPr lang="en-US" b="1"/>
              <a:t>Stopping the Clock</a:t>
            </a:r>
          </a:p>
        </p:txBody>
      </p:sp>
      <p:sp>
        <p:nvSpPr>
          <p:cNvPr id="37891" name="Rectangle 3"/>
          <p:cNvSpPr>
            <a:spLocks noGrp="1" noChangeArrowheads="1"/>
          </p:cNvSpPr>
          <p:nvPr>
            <p:ph type="body" idx="1"/>
          </p:nvPr>
        </p:nvSpPr>
        <p:spPr>
          <a:xfrm>
            <a:off x="741406" y="1046204"/>
            <a:ext cx="11112844" cy="4897395"/>
          </a:xfrm>
        </p:spPr>
        <p:txBody>
          <a:bodyPr>
            <a:normAutofit fontScale="92500" lnSpcReduction="10000"/>
          </a:bodyPr>
          <a:lstStyle/>
          <a:p>
            <a:pPr eaLnBrk="1" hangingPunct="1">
              <a:lnSpc>
                <a:spcPct val="100000"/>
              </a:lnSpc>
              <a:spcBef>
                <a:spcPts val="0"/>
              </a:spcBef>
              <a:spcAft>
                <a:spcPts val="1800"/>
              </a:spcAft>
              <a:buClr>
                <a:schemeClr val="accent1"/>
              </a:buClr>
            </a:pPr>
            <a:r>
              <a:rPr lang="en-US"/>
              <a:t>The Tenure Clock stops automatically when the candidate is on leave without pay for more than one half of the contract year.</a:t>
            </a:r>
          </a:p>
          <a:p>
            <a:pPr eaLnBrk="1" hangingPunct="1">
              <a:lnSpc>
                <a:spcPct val="100000"/>
              </a:lnSpc>
              <a:spcBef>
                <a:spcPts val="0"/>
              </a:spcBef>
              <a:spcAft>
                <a:spcPts val="1800"/>
              </a:spcAft>
              <a:buClr>
                <a:schemeClr val="accent1"/>
              </a:buClr>
            </a:pPr>
            <a:r>
              <a:rPr lang="en-US"/>
              <a:t>The Clock may also be stopped (this is called “staying of the provisional tenure period”) by request of the candidate in relation to some extenuating circumstance, such as the birth or adoption of a child, placement of a foster child in the home, a serious personal illness or provision of care for a family member.</a:t>
            </a:r>
          </a:p>
          <a:p>
            <a:pPr eaLnBrk="1" hangingPunct="1">
              <a:lnSpc>
                <a:spcPct val="100000"/>
              </a:lnSpc>
              <a:spcBef>
                <a:spcPts val="0"/>
              </a:spcBef>
              <a:spcAft>
                <a:spcPts val="1800"/>
              </a:spcAft>
              <a:buClr>
                <a:schemeClr val="accent1"/>
              </a:buClr>
            </a:pPr>
            <a:r>
              <a:rPr lang="en-US"/>
              <a:t>To request a stay, the faculty member must make the request in writing to the department head, providing the justification.</a:t>
            </a:r>
          </a:p>
          <a:p>
            <a:pPr eaLnBrk="1" hangingPunct="1">
              <a:lnSpc>
                <a:spcPct val="100000"/>
              </a:lnSpc>
              <a:spcBef>
                <a:spcPts val="0"/>
              </a:spcBef>
              <a:spcAft>
                <a:spcPts val="1800"/>
              </a:spcAft>
              <a:buClr>
                <a:schemeClr val="accent1"/>
              </a:buClr>
            </a:pPr>
            <a:r>
              <a:rPr lang="en-US"/>
              <a:t>The request should be submitted in a timely fashion, as close to the qualifying event as possible.</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40</a:t>
            </a:fld>
            <a:endParaRPr lang="en-US">
              <a:solidFill>
                <a:schemeClr val="bg1"/>
              </a:solidFill>
            </a:endParaRPr>
          </a:p>
        </p:txBody>
      </p:sp>
    </p:spTree>
    <p:extLst>
      <p:ext uri="{BB962C8B-B14F-4D97-AF65-F5344CB8AC3E}">
        <p14:creationId xmlns:p14="http://schemas.microsoft.com/office/powerpoint/2010/main" val="4180224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214314"/>
            <a:ext cx="9144000" cy="623887"/>
          </a:xfrm>
          <a:noFill/>
        </p:spPr>
        <p:txBody>
          <a:bodyPr>
            <a:normAutofit fontScale="90000"/>
          </a:bodyPr>
          <a:lstStyle/>
          <a:p>
            <a:pPr algn="ctr" eaLnBrk="1" hangingPunct="1"/>
            <a:r>
              <a:rPr lang="en-US" b="1"/>
              <a:t>Stopping the Clock (cont.)</a:t>
            </a:r>
          </a:p>
        </p:txBody>
      </p:sp>
      <p:sp>
        <p:nvSpPr>
          <p:cNvPr id="39939" name="Rectangle 3"/>
          <p:cNvSpPr>
            <a:spLocks noGrp="1" noChangeArrowheads="1"/>
          </p:cNvSpPr>
          <p:nvPr>
            <p:ph type="body" idx="1"/>
          </p:nvPr>
        </p:nvSpPr>
        <p:spPr>
          <a:xfrm>
            <a:off x="737937" y="1293341"/>
            <a:ext cx="10956758" cy="4417647"/>
          </a:xfrm>
        </p:spPr>
        <p:txBody>
          <a:bodyPr>
            <a:normAutofit/>
          </a:bodyPr>
          <a:lstStyle/>
          <a:p>
            <a:pPr eaLnBrk="1" hangingPunct="1">
              <a:lnSpc>
                <a:spcPct val="100000"/>
              </a:lnSpc>
              <a:spcBef>
                <a:spcPts val="0"/>
              </a:spcBef>
              <a:spcAft>
                <a:spcPts val="1800"/>
              </a:spcAft>
              <a:buClr>
                <a:schemeClr val="accent1"/>
              </a:buClr>
            </a:pPr>
            <a:r>
              <a:rPr lang="en-US"/>
              <a:t>Please note, the candidate should not mention anything about the reason for the stay/stopping of the clock in their dossier.</a:t>
            </a:r>
          </a:p>
          <a:p>
            <a:pPr eaLnBrk="1" hangingPunct="1">
              <a:lnSpc>
                <a:spcPct val="100000"/>
              </a:lnSpc>
              <a:spcBef>
                <a:spcPts val="0"/>
              </a:spcBef>
              <a:spcAft>
                <a:spcPts val="1800"/>
              </a:spcAft>
              <a:buClr>
                <a:schemeClr val="accent1"/>
              </a:buClr>
            </a:pPr>
            <a:r>
              <a:rPr lang="en-US"/>
              <a:t>The request is reviewed by the department head, the dean, and the executive vice president and provost, who grants final approval.</a:t>
            </a:r>
          </a:p>
          <a:p>
            <a:pPr eaLnBrk="1" hangingPunct="1">
              <a:lnSpc>
                <a:spcPct val="100000"/>
              </a:lnSpc>
              <a:spcBef>
                <a:spcPts val="0"/>
              </a:spcBef>
              <a:spcAft>
                <a:spcPts val="1800"/>
              </a:spcAft>
              <a:buClr>
                <a:schemeClr val="accent1"/>
              </a:buClr>
            </a:pPr>
            <a:r>
              <a:rPr lang="en-US"/>
              <a:t>A stay is granted for one academic year (candidate may only request up to a maximum of two years during the period leading up to tenure).</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41</a:t>
            </a:fld>
            <a:endParaRPr lang="en-US">
              <a:solidFill>
                <a:schemeClr val="bg1"/>
              </a:solidFill>
            </a:endParaRPr>
          </a:p>
        </p:txBody>
      </p:sp>
    </p:spTree>
    <p:extLst>
      <p:ext uri="{BB962C8B-B14F-4D97-AF65-F5344CB8AC3E}">
        <p14:creationId xmlns:p14="http://schemas.microsoft.com/office/powerpoint/2010/main" val="636661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214314"/>
            <a:ext cx="9144000" cy="623887"/>
          </a:xfrm>
          <a:noFill/>
        </p:spPr>
        <p:txBody>
          <a:bodyPr>
            <a:normAutofit fontScale="90000"/>
          </a:bodyPr>
          <a:lstStyle/>
          <a:p>
            <a:pPr algn="ctr" eaLnBrk="1" hangingPunct="1"/>
            <a:r>
              <a:rPr lang="en-US" b="1"/>
              <a:t>Confidentiality</a:t>
            </a:r>
          </a:p>
        </p:txBody>
      </p:sp>
      <p:sp>
        <p:nvSpPr>
          <p:cNvPr id="39939" name="Rectangle 3"/>
          <p:cNvSpPr>
            <a:spLocks noGrp="1" noChangeArrowheads="1"/>
          </p:cNvSpPr>
          <p:nvPr>
            <p:ph type="body" idx="1"/>
          </p:nvPr>
        </p:nvSpPr>
        <p:spPr>
          <a:xfrm>
            <a:off x="649705" y="1087395"/>
            <a:ext cx="11012906" cy="4543383"/>
          </a:xfrm>
        </p:spPr>
        <p:txBody>
          <a:bodyPr>
            <a:normAutofit lnSpcReduction="10000"/>
          </a:bodyPr>
          <a:lstStyle/>
          <a:p>
            <a:pPr eaLnBrk="1" hangingPunct="1">
              <a:lnSpc>
                <a:spcPct val="100000"/>
              </a:lnSpc>
              <a:spcBef>
                <a:spcPts val="0"/>
              </a:spcBef>
              <a:spcAft>
                <a:spcPts val="1800"/>
              </a:spcAft>
              <a:buClr>
                <a:schemeClr val="accent1"/>
              </a:buClr>
            </a:pPr>
            <a:r>
              <a:rPr lang="en-US" b="1">
                <a:solidFill>
                  <a:srgbClr val="ED7D31"/>
                </a:solidFill>
              </a:rPr>
              <a:t>Essential to the process</a:t>
            </a:r>
            <a:r>
              <a:rPr lang="en-US" b="1"/>
              <a:t>.</a:t>
            </a:r>
          </a:p>
          <a:p>
            <a:pPr eaLnBrk="1" hangingPunct="1">
              <a:lnSpc>
                <a:spcPct val="100000"/>
              </a:lnSpc>
              <a:spcBef>
                <a:spcPts val="0"/>
              </a:spcBef>
              <a:spcAft>
                <a:spcPts val="1800"/>
              </a:spcAft>
              <a:buClr>
                <a:schemeClr val="accent1"/>
              </a:buClr>
            </a:pPr>
            <a:r>
              <a:rPr lang="en-US"/>
              <a:t>Responsibility of everyone involved to support this basic tenet.</a:t>
            </a:r>
          </a:p>
          <a:p>
            <a:pPr eaLnBrk="1" hangingPunct="1">
              <a:lnSpc>
                <a:spcPct val="100000"/>
              </a:lnSpc>
              <a:spcBef>
                <a:spcPts val="0"/>
              </a:spcBef>
              <a:spcAft>
                <a:spcPts val="1800"/>
              </a:spcAft>
              <a:buClr>
                <a:schemeClr val="accent1"/>
              </a:buClr>
            </a:pPr>
            <a:r>
              <a:rPr lang="en-US"/>
              <a:t>Candidates should not prod committee members or administrators … and … committee members and administrators should not divulge information to candidates, or anyone, through words, innuendos, or gestures.</a:t>
            </a:r>
          </a:p>
          <a:p>
            <a:pPr eaLnBrk="1" hangingPunct="1">
              <a:lnSpc>
                <a:spcPct val="100000"/>
              </a:lnSpc>
              <a:spcBef>
                <a:spcPts val="0"/>
              </a:spcBef>
              <a:spcAft>
                <a:spcPts val="1800"/>
              </a:spcAft>
              <a:buClr>
                <a:schemeClr val="accent1"/>
              </a:buClr>
            </a:pPr>
            <a:r>
              <a:rPr lang="en-US"/>
              <a:t>It is expected that both the candidate and the committee members will adhere to the confidentiality of the promotion and tenure process.</a:t>
            </a:r>
          </a:p>
          <a:p>
            <a:pPr eaLnBrk="1" hangingPunct="1">
              <a:lnSpc>
                <a:spcPct val="100000"/>
              </a:lnSpc>
              <a:spcBef>
                <a:spcPts val="0"/>
              </a:spcBef>
              <a:spcAft>
                <a:spcPts val="1800"/>
              </a:spcAft>
              <a:buClr>
                <a:schemeClr val="accent1"/>
              </a:buClr>
            </a:pPr>
            <a:r>
              <a:rPr lang="en-US" i="1">
                <a:solidFill>
                  <a:srgbClr val="ED7D31"/>
                </a:solidFill>
              </a:rPr>
              <a:t>Confidentiality extends into the future; </a:t>
            </a:r>
            <a:r>
              <a:rPr lang="en-US" b="1" i="1">
                <a:solidFill>
                  <a:srgbClr val="ED7D31"/>
                </a:solidFill>
              </a:rPr>
              <a:t>it is forever</a:t>
            </a:r>
            <a:r>
              <a:rPr lang="en-US" i="1">
                <a:solidFill>
                  <a:srgbClr val="ED7D31"/>
                </a:solidFill>
              </a:rPr>
              <a:t>!</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42</a:t>
            </a:fld>
            <a:endParaRPr lang="en-US">
              <a:solidFill>
                <a:schemeClr val="bg1"/>
              </a:solidFill>
            </a:endParaRPr>
          </a:p>
        </p:txBody>
      </p:sp>
    </p:spTree>
    <p:extLst>
      <p:ext uri="{BB962C8B-B14F-4D97-AF65-F5344CB8AC3E}">
        <p14:creationId xmlns:p14="http://schemas.microsoft.com/office/powerpoint/2010/main" val="424402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214314"/>
            <a:ext cx="9144000" cy="623887"/>
          </a:xfrm>
          <a:noFill/>
        </p:spPr>
        <p:txBody>
          <a:bodyPr>
            <a:normAutofit fontScale="90000"/>
          </a:bodyPr>
          <a:lstStyle/>
          <a:p>
            <a:pPr algn="ctr" eaLnBrk="1" hangingPunct="1"/>
            <a:r>
              <a:rPr lang="en-US" b="1"/>
              <a:t>Candidate Responsibilities</a:t>
            </a:r>
          </a:p>
        </p:txBody>
      </p:sp>
      <p:sp>
        <p:nvSpPr>
          <p:cNvPr id="39939" name="Rectangle 3"/>
          <p:cNvSpPr>
            <a:spLocks noGrp="1" noChangeArrowheads="1"/>
          </p:cNvSpPr>
          <p:nvPr>
            <p:ph type="body" idx="1"/>
          </p:nvPr>
        </p:nvSpPr>
        <p:spPr>
          <a:xfrm>
            <a:off x="545540" y="1000897"/>
            <a:ext cx="11226329" cy="4724401"/>
          </a:xfrm>
        </p:spPr>
        <p:txBody>
          <a:bodyPr>
            <a:normAutofit fontScale="85000" lnSpcReduction="20000"/>
          </a:bodyPr>
          <a:lstStyle/>
          <a:p>
            <a:pPr eaLnBrk="1" hangingPunct="1">
              <a:lnSpc>
                <a:spcPct val="110000"/>
              </a:lnSpc>
              <a:spcBef>
                <a:spcPts val="0"/>
              </a:spcBef>
              <a:spcAft>
                <a:spcPts val="1800"/>
              </a:spcAft>
              <a:buClr>
                <a:schemeClr val="accent1"/>
              </a:buClr>
            </a:pPr>
            <a:r>
              <a:rPr lang="en-US"/>
              <a:t>Aid their Department Head in the construction of an accurate and thorough dossier (including entering accurate information into Activity Insight).</a:t>
            </a:r>
          </a:p>
          <a:p>
            <a:pPr eaLnBrk="1" hangingPunct="1">
              <a:lnSpc>
                <a:spcPct val="110000"/>
              </a:lnSpc>
              <a:spcBef>
                <a:spcPts val="0"/>
              </a:spcBef>
              <a:spcAft>
                <a:spcPts val="1800"/>
              </a:spcAft>
              <a:buClr>
                <a:schemeClr val="accent1"/>
              </a:buClr>
            </a:pPr>
            <a:r>
              <a:rPr lang="en-US"/>
              <a:t>Write a narrative statement that places their work and activities into the context of their overall goals and agendas.</a:t>
            </a:r>
          </a:p>
          <a:p>
            <a:pPr eaLnBrk="1" hangingPunct="1">
              <a:lnSpc>
                <a:spcPct val="110000"/>
              </a:lnSpc>
              <a:spcBef>
                <a:spcPts val="0"/>
              </a:spcBef>
              <a:spcAft>
                <a:spcPts val="1800"/>
              </a:spcAft>
              <a:buClr>
                <a:schemeClr val="accent1"/>
              </a:buClr>
            </a:pPr>
            <a:r>
              <a:rPr lang="en-US"/>
              <a:t>Provide inputs on potential external evaluators.</a:t>
            </a:r>
          </a:p>
          <a:p>
            <a:pPr eaLnBrk="1" hangingPunct="1">
              <a:lnSpc>
                <a:spcPct val="110000"/>
              </a:lnSpc>
              <a:spcBef>
                <a:spcPts val="0"/>
              </a:spcBef>
              <a:spcAft>
                <a:spcPts val="1800"/>
              </a:spcAft>
              <a:buClr>
                <a:schemeClr val="accent1"/>
              </a:buClr>
            </a:pPr>
            <a:r>
              <a:rPr lang="en-US"/>
              <a:t>Sign the appropriate signatory statement in the dossier.</a:t>
            </a:r>
          </a:p>
          <a:p>
            <a:pPr eaLnBrk="1" hangingPunct="1">
              <a:lnSpc>
                <a:spcPct val="110000"/>
              </a:lnSpc>
              <a:spcBef>
                <a:spcPts val="0"/>
              </a:spcBef>
              <a:spcAft>
                <a:spcPts val="1800"/>
              </a:spcAft>
              <a:buClr>
                <a:schemeClr val="accent1"/>
              </a:buClr>
            </a:pPr>
            <a:r>
              <a:rPr lang="en-US"/>
              <a:t>Start working on the ‘meat’ of their dossier on day 1!</a:t>
            </a:r>
          </a:p>
          <a:p>
            <a:pPr eaLnBrk="1" hangingPunct="1">
              <a:lnSpc>
                <a:spcPct val="120000"/>
              </a:lnSpc>
              <a:spcBef>
                <a:spcPts val="0"/>
              </a:spcBef>
              <a:buClr>
                <a:schemeClr val="accent1"/>
              </a:buClr>
            </a:pPr>
            <a:r>
              <a:rPr lang="en-US" sz="2400"/>
              <a:t>NOTE: if a tenure-eligible faculty member does not submit a dossier, withdraws it, or fails to comply with AC23, the faculty member will have </a:t>
            </a:r>
            <a:r>
              <a:rPr lang="en-US" sz="2400">
                <a:solidFill>
                  <a:srgbClr val="ED7D31"/>
                </a:solidFill>
              </a:rPr>
              <a:t>voluntarily resigned </a:t>
            </a:r>
            <a:r>
              <a:rPr lang="en-US" sz="2400"/>
              <a:t>from their tenure-eligible appointment and will be terminated on 30 June.</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43</a:t>
            </a:fld>
            <a:endParaRPr lang="en-US">
              <a:solidFill>
                <a:schemeClr val="bg1"/>
              </a:solidFill>
            </a:endParaRPr>
          </a:p>
        </p:txBody>
      </p:sp>
    </p:spTree>
    <p:extLst>
      <p:ext uri="{BB962C8B-B14F-4D97-AF65-F5344CB8AC3E}">
        <p14:creationId xmlns:p14="http://schemas.microsoft.com/office/powerpoint/2010/main" val="132013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214314"/>
            <a:ext cx="9144000" cy="547687"/>
          </a:xfrm>
          <a:noFill/>
        </p:spPr>
        <p:txBody>
          <a:bodyPr>
            <a:normAutofit fontScale="90000"/>
          </a:bodyPr>
          <a:lstStyle/>
          <a:p>
            <a:pPr algn="ctr" eaLnBrk="1" hangingPunct="1"/>
            <a:r>
              <a:rPr lang="en-US" b="1"/>
              <a:t>Review</a:t>
            </a:r>
            <a:endParaRPr lang="en-US" sz="3800" b="1"/>
          </a:p>
        </p:txBody>
      </p:sp>
      <p:sp>
        <p:nvSpPr>
          <p:cNvPr id="6147" name="Rectangle 3"/>
          <p:cNvSpPr>
            <a:spLocks noGrp="1" noChangeArrowheads="1"/>
          </p:cNvSpPr>
          <p:nvPr>
            <p:ph type="body" idx="1"/>
          </p:nvPr>
        </p:nvSpPr>
        <p:spPr>
          <a:xfrm>
            <a:off x="2830727" y="944969"/>
            <a:ext cx="6530546" cy="5208696"/>
          </a:xfrm>
        </p:spPr>
        <p:txBody>
          <a:bodyPr>
            <a:noAutofit/>
          </a:bodyPr>
          <a:lstStyle/>
          <a:p>
            <a:pPr eaLnBrk="1" hangingPunct="1">
              <a:lnSpc>
                <a:spcPct val="100000"/>
              </a:lnSpc>
              <a:buClr>
                <a:schemeClr val="accent1"/>
              </a:buClr>
            </a:pPr>
            <a:r>
              <a:rPr lang="en-US" sz="2200"/>
              <a:t>Informational Resources (where to go to get info)</a:t>
            </a:r>
          </a:p>
          <a:p>
            <a:pPr eaLnBrk="1" hangingPunct="1">
              <a:lnSpc>
                <a:spcPct val="100000"/>
              </a:lnSpc>
              <a:buClr>
                <a:schemeClr val="accent1"/>
              </a:buClr>
            </a:pPr>
            <a:r>
              <a:rPr lang="en-US" sz="2200"/>
              <a:t>Expectations for P&amp;T</a:t>
            </a:r>
          </a:p>
          <a:p>
            <a:pPr eaLnBrk="1" hangingPunct="1">
              <a:lnSpc>
                <a:spcPct val="100000"/>
              </a:lnSpc>
              <a:buClr>
                <a:schemeClr val="accent1"/>
              </a:buClr>
            </a:pPr>
            <a:r>
              <a:rPr lang="en-US" sz="2200"/>
              <a:t>EMS P&amp;T Committee 2022/2023</a:t>
            </a:r>
          </a:p>
          <a:p>
            <a:pPr eaLnBrk="1" hangingPunct="1">
              <a:lnSpc>
                <a:spcPct val="100000"/>
              </a:lnSpc>
              <a:buClr>
                <a:schemeClr val="accent1"/>
              </a:buClr>
            </a:pPr>
            <a:r>
              <a:rPr lang="en-US" sz="2200"/>
              <a:t>PSU’s Promotion and Tenure Process</a:t>
            </a:r>
          </a:p>
          <a:p>
            <a:pPr lvl="1" eaLnBrk="1" hangingPunct="1">
              <a:lnSpc>
                <a:spcPct val="100000"/>
              </a:lnSpc>
              <a:buClr>
                <a:schemeClr val="accent1"/>
              </a:buClr>
            </a:pPr>
            <a:r>
              <a:rPr lang="en-US" sz="2200"/>
              <a:t>Major Criteria</a:t>
            </a:r>
          </a:p>
          <a:p>
            <a:pPr eaLnBrk="1" hangingPunct="1">
              <a:lnSpc>
                <a:spcPct val="100000"/>
              </a:lnSpc>
              <a:buClr>
                <a:schemeClr val="accent1"/>
              </a:buClr>
            </a:pPr>
            <a:r>
              <a:rPr lang="en-US" sz="2200"/>
              <a:t>The Dossier</a:t>
            </a:r>
          </a:p>
          <a:p>
            <a:pPr lvl="1" eaLnBrk="1" hangingPunct="1">
              <a:lnSpc>
                <a:spcPct val="100000"/>
              </a:lnSpc>
              <a:buClr>
                <a:schemeClr val="accent1"/>
              </a:buClr>
            </a:pPr>
            <a:r>
              <a:rPr lang="en-US" sz="2200"/>
              <a:t>The 4 Sections</a:t>
            </a:r>
          </a:p>
          <a:p>
            <a:pPr lvl="1" eaLnBrk="1" hangingPunct="1">
              <a:lnSpc>
                <a:spcPct val="100000"/>
              </a:lnSpc>
              <a:buClr>
                <a:schemeClr val="accent1"/>
              </a:buClr>
            </a:pPr>
            <a:r>
              <a:rPr lang="en-US" sz="2200"/>
              <a:t>Research Grants</a:t>
            </a:r>
          </a:p>
          <a:p>
            <a:pPr lvl="1" eaLnBrk="1" hangingPunct="1">
              <a:lnSpc>
                <a:spcPct val="100000"/>
              </a:lnSpc>
              <a:buClr>
                <a:schemeClr val="accent1"/>
              </a:buClr>
            </a:pPr>
            <a:r>
              <a:rPr lang="en-US" sz="2200"/>
              <a:t>Narrative Statement</a:t>
            </a:r>
          </a:p>
          <a:p>
            <a:pPr lvl="1" eaLnBrk="1" hangingPunct="1">
              <a:lnSpc>
                <a:spcPct val="100000"/>
              </a:lnSpc>
              <a:buClr>
                <a:schemeClr val="accent1"/>
              </a:buClr>
            </a:pPr>
            <a:r>
              <a:rPr lang="en-US" sz="2200"/>
              <a:t>External Evaluators</a:t>
            </a:r>
          </a:p>
          <a:p>
            <a:pPr eaLnBrk="1" hangingPunct="1">
              <a:lnSpc>
                <a:spcPct val="100000"/>
              </a:lnSpc>
              <a:buClr>
                <a:schemeClr val="accent1"/>
              </a:buClr>
            </a:pPr>
            <a:r>
              <a:rPr lang="en-US" sz="2200"/>
              <a:t>Dossier Review Schedule</a:t>
            </a:r>
          </a:p>
          <a:p>
            <a:pPr eaLnBrk="1" hangingPunct="1">
              <a:lnSpc>
                <a:spcPct val="100000"/>
              </a:lnSpc>
              <a:buClr>
                <a:schemeClr val="accent1"/>
              </a:buClr>
            </a:pPr>
            <a:r>
              <a:rPr lang="en-US" sz="2200"/>
              <a:t>Other Items</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44</a:t>
            </a:fld>
            <a:endParaRPr lang="en-US">
              <a:solidFill>
                <a:schemeClr val="bg1"/>
              </a:solidFill>
            </a:endParaRPr>
          </a:p>
        </p:txBody>
      </p:sp>
    </p:spTree>
    <p:extLst>
      <p:ext uri="{BB962C8B-B14F-4D97-AF65-F5344CB8AC3E}">
        <p14:creationId xmlns:p14="http://schemas.microsoft.com/office/powerpoint/2010/main" val="476656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819400"/>
            <a:ext cx="5334000" cy="762000"/>
          </a:xfrm>
        </p:spPr>
        <p:txBody>
          <a:bodyPr>
            <a:normAutofit fontScale="90000"/>
          </a:bodyPr>
          <a:lstStyle/>
          <a:p>
            <a:r>
              <a:rPr lang="en-US" sz="8000" b="1"/>
              <a:t>Questions?</a:t>
            </a:r>
          </a:p>
        </p:txBody>
      </p:sp>
      <p:sp>
        <p:nvSpPr>
          <p:cNvPr id="3" name="Footer Placeholder 2"/>
          <p:cNvSpPr>
            <a:spLocks noGrp="1"/>
          </p:cNvSpPr>
          <p:nvPr>
            <p:ph type="ftr" sz="quarter" idx="11"/>
          </p:nvPr>
        </p:nvSpPr>
        <p:spPr/>
        <p:txBody>
          <a:bodyPr/>
          <a:lstStyle/>
          <a:p>
            <a:r>
              <a:rPr lang="en-US"/>
              <a:t>Promotion and Tenure</a:t>
            </a:r>
          </a:p>
        </p:txBody>
      </p:sp>
      <p:sp>
        <p:nvSpPr>
          <p:cNvPr id="4" name="Slide Number Placeholder 3"/>
          <p:cNvSpPr>
            <a:spLocks noGrp="1"/>
          </p:cNvSpPr>
          <p:nvPr>
            <p:ph type="sldNum" sz="quarter" idx="12"/>
          </p:nvPr>
        </p:nvSpPr>
        <p:spPr/>
        <p:txBody>
          <a:bodyPr/>
          <a:lstStyle/>
          <a:p>
            <a:fld id="{09701FF4-1B37-44A9-8025-9F2681D6B020}" type="slidenum">
              <a:rPr lang="en-US" smtClean="0"/>
              <a:t>45</a:t>
            </a:fld>
            <a:endParaRPr lang="en-US"/>
          </a:p>
        </p:txBody>
      </p:sp>
    </p:spTree>
    <p:extLst>
      <p:ext uri="{BB962C8B-B14F-4D97-AF65-F5344CB8AC3E}">
        <p14:creationId xmlns:p14="http://schemas.microsoft.com/office/powerpoint/2010/main" val="1886517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7C9F-A9B3-E868-4672-6C9A26A72A1D}"/>
              </a:ext>
            </a:extLst>
          </p:cNvPr>
          <p:cNvSpPr>
            <a:spLocks noGrp="1"/>
          </p:cNvSpPr>
          <p:nvPr>
            <p:ph type="title"/>
          </p:nvPr>
        </p:nvSpPr>
        <p:spPr>
          <a:xfrm>
            <a:off x="3777916" y="2578935"/>
            <a:ext cx="4636168" cy="1325563"/>
          </a:xfrm>
        </p:spPr>
        <p:txBody>
          <a:bodyPr/>
          <a:lstStyle/>
          <a:p>
            <a:pPr algn="ctr"/>
            <a:r>
              <a:rPr lang="en-US"/>
              <a:t>COVID 19 IMPACTS</a:t>
            </a:r>
          </a:p>
        </p:txBody>
      </p:sp>
      <p:sp>
        <p:nvSpPr>
          <p:cNvPr id="4" name="Footer Placeholder 3">
            <a:extLst>
              <a:ext uri="{FF2B5EF4-FFF2-40B4-BE49-F238E27FC236}">
                <a16:creationId xmlns:a16="http://schemas.microsoft.com/office/drawing/2014/main" id="{7BDDD52C-C11E-5338-9DE9-381E877CEC8B}"/>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EAA0C56A-C96F-CFC4-C400-43CAAA3282D2}"/>
              </a:ext>
            </a:extLst>
          </p:cNvPr>
          <p:cNvSpPr>
            <a:spLocks noGrp="1"/>
          </p:cNvSpPr>
          <p:nvPr>
            <p:ph type="sldNum" sz="quarter" idx="12"/>
          </p:nvPr>
        </p:nvSpPr>
        <p:spPr/>
        <p:txBody>
          <a:bodyPr/>
          <a:lstStyle/>
          <a:p>
            <a:fld id="{09701FF4-1B37-44A9-8025-9F2681D6B020}" type="slidenum">
              <a:rPr lang="en-US" smtClean="0"/>
              <a:t>46</a:t>
            </a:fld>
            <a:endParaRPr lang="en-US"/>
          </a:p>
        </p:txBody>
      </p:sp>
    </p:spTree>
    <p:extLst>
      <p:ext uri="{BB962C8B-B14F-4D97-AF65-F5344CB8AC3E}">
        <p14:creationId xmlns:p14="http://schemas.microsoft.com/office/powerpoint/2010/main" val="3525124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5B22-823C-415B-9415-D9CCDDD87121}"/>
              </a:ext>
            </a:extLst>
          </p:cNvPr>
          <p:cNvSpPr>
            <a:spLocks noGrp="1"/>
          </p:cNvSpPr>
          <p:nvPr>
            <p:ph type="title"/>
          </p:nvPr>
        </p:nvSpPr>
        <p:spPr>
          <a:xfrm>
            <a:off x="838200" y="254249"/>
            <a:ext cx="10515600" cy="862313"/>
          </a:xfrm>
        </p:spPr>
        <p:txBody>
          <a:bodyPr/>
          <a:lstStyle/>
          <a:p>
            <a:pPr algn="ctr"/>
            <a:r>
              <a:rPr lang="en-US"/>
              <a:t>COVID Impacts on Teaching</a:t>
            </a:r>
          </a:p>
        </p:txBody>
      </p:sp>
      <p:sp>
        <p:nvSpPr>
          <p:cNvPr id="3" name="Content Placeholder 2">
            <a:extLst>
              <a:ext uri="{FF2B5EF4-FFF2-40B4-BE49-F238E27FC236}">
                <a16:creationId xmlns:a16="http://schemas.microsoft.com/office/drawing/2014/main" id="{C967227D-5F3E-44C7-AD7E-7D951EAEE946}"/>
              </a:ext>
            </a:extLst>
          </p:cNvPr>
          <p:cNvSpPr>
            <a:spLocks noGrp="1"/>
          </p:cNvSpPr>
          <p:nvPr>
            <p:ph idx="1"/>
          </p:nvPr>
        </p:nvSpPr>
        <p:spPr>
          <a:xfrm>
            <a:off x="838200" y="1345209"/>
            <a:ext cx="10515600" cy="4351338"/>
          </a:xfrm>
        </p:spPr>
        <p:txBody>
          <a:bodyPr>
            <a:normAutofit lnSpcReduction="10000"/>
          </a:bodyPr>
          <a:lstStyle/>
          <a:p>
            <a:pPr>
              <a:lnSpc>
                <a:spcPct val="100000"/>
              </a:lnSpc>
              <a:spcAft>
                <a:spcPts val="600"/>
              </a:spcAft>
            </a:pPr>
            <a:r>
              <a:rPr lang="en-US"/>
              <a:t>Spring/summer 2020 semester:</a:t>
            </a:r>
          </a:p>
          <a:p>
            <a:pPr lvl="1">
              <a:lnSpc>
                <a:spcPct val="100000"/>
              </a:lnSpc>
              <a:spcAft>
                <a:spcPts val="600"/>
              </a:spcAft>
            </a:pPr>
            <a:r>
              <a:rPr lang="en-US"/>
              <a:t>Spring and summer 2020 SRTEs were not required and reporting of results in formal reviews were discouraged except in rare circumstances.</a:t>
            </a:r>
          </a:p>
          <a:p>
            <a:pPr lvl="1">
              <a:lnSpc>
                <a:spcPct val="100000"/>
              </a:lnSpc>
              <a:spcAft>
                <a:spcPts val="600"/>
              </a:spcAft>
            </a:pPr>
            <a:r>
              <a:rPr lang="en-US"/>
              <a:t>The omission of SRTEs does not provide any evidence relevant to the assessment of teaching effectiveness.</a:t>
            </a:r>
          </a:p>
          <a:p>
            <a:pPr lvl="1">
              <a:lnSpc>
                <a:spcPct val="100000"/>
              </a:lnSpc>
              <a:spcAft>
                <a:spcPts val="600"/>
              </a:spcAft>
            </a:pPr>
            <a:r>
              <a:rPr lang="en-US"/>
              <a:t>Peer teaching reviews were suspended in March of 2020. The omission of a peer teaching observation does not provide any evidence relevant to the assessment of teaching effectiveness.</a:t>
            </a:r>
          </a:p>
          <a:p>
            <a:pPr lvl="1">
              <a:lnSpc>
                <a:spcPct val="100000"/>
              </a:lnSpc>
              <a:spcAft>
                <a:spcPts val="600"/>
              </a:spcAft>
            </a:pPr>
            <a:r>
              <a:rPr lang="en-US"/>
              <a:t>Inclusion of an alternate assessment was optional; the omission of an alternate assessment does not provide any evidence relevant to the assessment of teaching effectiveness. See Appendix M.</a:t>
            </a:r>
          </a:p>
        </p:txBody>
      </p:sp>
      <p:sp>
        <p:nvSpPr>
          <p:cNvPr id="4" name="Footer Placeholder 3">
            <a:extLst>
              <a:ext uri="{FF2B5EF4-FFF2-40B4-BE49-F238E27FC236}">
                <a16:creationId xmlns:a16="http://schemas.microsoft.com/office/drawing/2014/main" id="{EAB9FF98-6898-44AF-9CC7-25A37D91F8AF}"/>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B07F4DCB-A980-488B-A95C-C13E08E2EC1E}"/>
              </a:ext>
            </a:extLst>
          </p:cNvPr>
          <p:cNvSpPr>
            <a:spLocks noGrp="1"/>
          </p:cNvSpPr>
          <p:nvPr>
            <p:ph type="sldNum" sz="quarter" idx="12"/>
          </p:nvPr>
        </p:nvSpPr>
        <p:spPr/>
        <p:txBody>
          <a:bodyPr/>
          <a:lstStyle/>
          <a:p>
            <a:fld id="{09701FF4-1B37-44A9-8025-9F2681D6B020}" type="slidenum">
              <a:rPr lang="en-US" smtClean="0"/>
              <a:t>47</a:t>
            </a:fld>
            <a:endParaRPr lang="en-US"/>
          </a:p>
        </p:txBody>
      </p:sp>
    </p:spTree>
    <p:extLst>
      <p:ext uri="{BB962C8B-B14F-4D97-AF65-F5344CB8AC3E}">
        <p14:creationId xmlns:p14="http://schemas.microsoft.com/office/powerpoint/2010/main" val="1172366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5B22-823C-415B-9415-D9CCDDD87121}"/>
              </a:ext>
            </a:extLst>
          </p:cNvPr>
          <p:cNvSpPr>
            <a:spLocks noGrp="1"/>
          </p:cNvSpPr>
          <p:nvPr>
            <p:ph type="title"/>
          </p:nvPr>
        </p:nvSpPr>
        <p:spPr>
          <a:xfrm>
            <a:off x="838200" y="202035"/>
            <a:ext cx="10515600" cy="862313"/>
          </a:xfrm>
        </p:spPr>
        <p:txBody>
          <a:bodyPr/>
          <a:lstStyle/>
          <a:p>
            <a:pPr algn="ctr"/>
            <a:r>
              <a:rPr lang="en-US"/>
              <a:t>COVID Impacts on Teaching</a:t>
            </a:r>
          </a:p>
        </p:txBody>
      </p:sp>
      <p:sp>
        <p:nvSpPr>
          <p:cNvPr id="3" name="Content Placeholder 2">
            <a:extLst>
              <a:ext uri="{FF2B5EF4-FFF2-40B4-BE49-F238E27FC236}">
                <a16:creationId xmlns:a16="http://schemas.microsoft.com/office/drawing/2014/main" id="{C967227D-5F3E-44C7-AD7E-7D951EAEE946}"/>
              </a:ext>
            </a:extLst>
          </p:cNvPr>
          <p:cNvSpPr>
            <a:spLocks noGrp="1"/>
          </p:cNvSpPr>
          <p:nvPr>
            <p:ph idx="1"/>
          </p:nvPr>
        </p:nvSpPr>
        <p:spPr>
          <a:xfrm>
            <a:off x="838200" y="1202724"/>
            <a:ext cx="10515600" cy="4642104"/>
          </a:xfrm>
        </p:spPr>
        <p:txBody>
          <a:bodyPr>
            <a:normAutofit fontScale="92500" lnSpcReduction="10000"/>
          </a:bodyPr>
          <a:lstStyle/>
          <a:p>
            <a:pPr>
              <a:lnSpc>
                <a:spcPct val="110000"/>
              </a:lnSpc>
            </a:pPr>
            <a:r>
              <a:rPr lang="en-US"/>
              <a:t>Fall 2020 semester:</a:t>
            </a:r>
          </a:p>
          <a:p>
            <a:pPr lvl="1">
              <a:lnSpc>
                <a:spcPct val="110000"/>
              </a:lnSpc>
            </a:pPr>
            <a:r>
              <a:rPr lang="en-US"/>
              <a:t>At the discretion of the faculty member, fall 2020 short-form SRTEs may be included in dossiers as evidence of teaching effectiveness.</a:t>
            </a:r>
          </a:p>
          <a:p>
            <a:pPr lvl="1">
              <a:lnSpc>
                <a:spcPct val="110000"/>
              </a:lnSpc>
            </a:pPr>
            <a:r>
              <a:rPr lang="en-US"/>
              <a:t>If measures of central tendency are referenced by either the faculty member or the administrator, both the median and mode must be referenced and discussed in the context of the distribution.</a:t>
            </a:r>
          </a:p>
          <a:p>
            <a:pPr lvl="1">
              <a:lnSpc>
                <a:spcPct val="110000"/>
              </a:lnSpc>
            </a:pPr>
            <a:r>
              <a:rPr lang="en-US"/>
              <a:t>The omission of SRTEs does not provide any evidence relevant to the assessment of teaching effectiveness.</a:t>
            </a:r>
          </a:p>
          <a:p>
            <a:pPr lvl="1">
              <a:lnSpc>
                <a:spcPct val="110000"/>
              </a:lnSpc>
            </a:pPr>
            <a:r>
              <a:rPr lang="en-US"/>
              <a:t>Regardless of whether the SRTEs are included, at least one alternate assessment must be included. See Appendix M.</a:t>
            </a:r>
          </a:p>
          <a:p>
            <a:pPr lvl="1">
              <a:lnSpc>
                <a:spcPct val="110000"/>
              </a:lnSpc>
            </a:pPr>
            <a:r>
              <a:rPr lang="en-US"/>
              <a:t>Peer teaching review was not suspended for fall of 2020. Peer review can consist of a wide range of activities that may or may not include class visitation.</a:t>
            </a:r>
          </a:p>
        </p:txBody>
      </p:sp>
      <p:sp>
        <p:nvSpPr>
          <p:cNvPr id="4" name="Footer Placeholder 3">
            <a:extLst>
              <a:ext uri="{FF2B5EF4-FFF2-40B4-BE49-F238E27FC236}">
                <a16:creationId xmlns:a16="http://schemas.microsoft.com/office/drawing/2014/main" id="{EAB9FF98-6898-44AF-9CC7-25A37D91F8AF}"/>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B07F4DCB-A980-488B-A95C-C13E08E2EC1E}"/>
              </a:ext>
            </a:extLst>
          </p:cNvPr>
          <p:cNvSpPr>
            <a:spLocks noGrp="1"/>
          </p:cNvSpPr>
          <p:nvPr>
            <p:ph type="sldNum" sz="quarter" idx="12"/>
          </p:nvPr>
        </p:nvSpPr>
        <p:spPr/>
        <p:txBody>
          <a:bodyPr/>
          <a:lstStyle/>
          <a:p>
            <a:fld id="{09701FF4-1B37-44A9-8025-9F2681D6B020}" type="slidenum">
              <a:rPr lang="en-US" smtClean="0"/>
              <a:t>48</a:t>
            </a:fld>
            <a:endParaRPr lang="en-US"/>
          </a:p>
        </p:txBody>
      </p:sp>
    </p:spTree>
    <p:extLst>
      <p:ext uri="{BB962C8B-B14F-4D97-AF65-F5344CB8AC3E}">
        <p14:creationId xmlns:p14="http://schemas.microsoft.com/office/powerpoint/2010/main" val="2826514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5B22-823C-415B-9415-D9CCDDD87121}"/>
              </a:ext>
            </a:extLst>
          </p:cNvPr>
          <p:cNvSpPr>
            <a:spLocks noGrp="1"/>
          </p:cNvSpPr>
          <p:nvPr>
            <p:ph type="title"/>
          </p:nvPr>
        </p:nvSpPr>
        <p:spPr>
          <a:xfrm>
            <a:off x="838200" y="365126"/>
            <a:ext cx="10515600" cy="788172"/>
          </a:xfrm>
        </p:spPr>
        <p:txBody>
          <a:bodyPr/>
          <a:lstStyle/>
          <a:p>
            <a:pPr algn="ctr"/>
            <a:r>
              <a:rPr lang="en-US"/>
              <a:t>COVID Impacts on Teaching</a:t>
            </a:r>
          </a:p>
        </p:txBody>
      </p:sp>
      <p:sp>
        <p:nvSpPr>
          <p:cNvPr id="3" name="Content Placeholder 2">
            <a:extLst>
              <a:ext uri="{FF2B5EF4-FFF2-40B4-BE49-F238E27FC236}">
                <a16:creationId xmlns:a16="http://schemas.microsoft.com/office/drawing/2014/main" id="{C967227D-5F3E-44C7-AD7E-7D951EAEE946}"/>
              </a:ext>
            </a:extLst>
          </p:cNvPr>
          <p:cNvSpPr>
            <a:spLocks noGrp="1"/>
          </p:cNvSpPr>
          <p:nvPr>
            <p:ph idx="1"/>
          </p:nvPr>
        </p:nvSpPr>
        <p:spPr>
          <a:xfrm>
            <a:off x="838200" y="1427549"/>
            <a:ext cx="10515600" cy="4528408"/>
          </a:xfrm>
        </p:spPr>
        <p:txBody>
          <a:bodyPr>
            <a:normAutofit fontScale="85000" lnSpcReduction="20000"/>
          </a:bodyPr>
          <a:lstStyle/>
          <a:p>
            <a:pPr>
              <a:lnSpc>
                <a:spcPct val="110000"/>
              </a:lnSpc>
              <a:spcAft>
                <a:spcPts val="600"/>
              </a:spcAft>
            </a:pPr>
            <a:r>
              <a:rPr lang="en-US" sz="3000"/>
              <a:t>Spring/summer/fall 2021 and spring 2022: </a:t>
            </a:r>
          </a:p>
          <a:p>
            <a:pPr lvl="1">
              <a:lnSpc>
                <a:spcPct val="110000"/>
              </a:lnSpc>
              <a:spcAft>
                <a:spcPts val="600"/>
              </a:spcAft>
            </a:pPr>
            <a:r>
              <a:rPr lang="en-US" sz="3000"/>
              <a:t>Short-form SRTEs are to be included for all courses taught in faculty promotion and tenure review materials. </a:t>
            </a:r>
          </a:p>
          <a:p>
            <a:pPr lvl="1">
              <a:lnSpc>
                <a:spcPct val="110000"/>
              </a:lnSpc>
              <a:spcAft>
                <a:spcPts val="600"/>
              </a:spcAft>
            </a:pPr>
            <a:r>
              <a:rPr lang="en-US" sz="3000"/>
              <a:t>If measures of central tendency are referenced by either the administrator or the faculty member/instructor, both the median and mode must be referenced and discussed in the context of the distribution. </a:t>
            </a:r>
          </a:p>
          <a:p>
            <a:pPr lvl="1">
              <a:lnSpc>
                <a:spcPct val="110000"/>
              </a:lnSpc>
              <a:spcAft>
                <a:spcPts val="600"/>
              </a:spcAft>
            </a:pPr>
            <a:r>
              <a:rPr lang="en-US" sz="3000"/>
              <a:t>Faculty member/instructors are to include </a:t>
            </a:r>
            <a:r>
              <a:rPr lang="en-US" sz="3000">
                <a:solidFill>
                  <a:srgbClr val="ED7D31"/>
                </a:solidFill>
              </a:rPr>
              <a:t>one alternate assessment of teaching effectiveness for each academic year</a:t>
            </a:r>
            <a:r>
              <a:rPr lang="en-US" sz="3000"/>
              <a:t>. See Appendix M. </a:t>
            </a:r>
          </a:p>
          <a:p>
            <a:endParaRPr lang="en-US"/>
          </a:p>
        </p:txBody>
      </p:sp>
      <p:sp>
        <p:nvSpPr>
          <p:cNvPr id="4" name="Footer Placeholder 3">
            <a:extLst>
              <a:ext uri="{FF2B5EF4-FFF2-40B4-BE49-F238E27FC236}">
                <a16:creationId xmlns:a16="http://schemas.microsoft.com/office/drawing/2014/main" id="{EAB9FF98-6898-44AF-9CC7-25A37D91F8AF}"/>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B07F4DCB-A980-488B-A95C-C13E08E2EC1E}"/>
              </a:ext>
            </a:extLst>
          </p:cNvPr>
          <p:cNvSpPr>
            <a:spLocks noGrp="1"/>
          </p:cNvSpPr>
          <p:nvPr>
            <p:ph type="sldNum" sz="quarter" idx="12"/>
          </p:nvPr>
        </p:nvSpPr>
        <p:spPr/>
        <p:txBody>
          <a:bodyPr/>
          <a:lstStyle/>
          <a:p>
            <a:fld id="{09701FF4-1B37-44A9-8025-9F2681D6B020}" type="slidenum">
              <a:rPr lang="en-US" smtClean="0"/>
              <a:t>49</a:t>
            </a:fld>
            <a:endParaRPr lang="en-US"/>
          </a:p>
        </p:txBody>
      </p:sp>
    </p:spTree>
    <p:extLst>
      <p:ext uri="{BB962C8B-B14F-4D97-AF65-F5344CB8AC3E}">
        <p14:creationId xmlns:p14="http://schemas.microsoft.com/office/powerpoint/2010/main" val="305181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214314"/>
            <a:ext cx="9144000" cy="623887"/>
          </a:xfrm>
        </p:spPr>
        <p:txBody>
          <a:bodyPr>
            <a:normAutofit fontScale="90000"/>
          </a:bodyPr>
          <a:lstStyle/>
          <a:p>
            <a:pPr algn="ctr" eaLnBrk="1" hangingPunct="1"/>
            <a:r>
              <a:rPr lang="en-US" b="1"/>
              <a:t>Activity Insight</a:t>
            </a:r>
          </a:p>
        </p:txBody>
      </p:sp>
      <p:sp>
        <p:nvSpPr>
          <p:cNvPr id="8195" name="Rectangle 3"/>
          <p:cNvSpPr>
            <a:spLocks noGrp="1" noChangeArrowheads="1"/>
          </p:cNvSpPr>
          <p:nvPr>
            <p:ph type="body" idx="1"/>
          </p:nvPr>
        </p:nvSpPr>
        <p:spPr>
          <a:xfrm>
            <a:off x="778042" y="1243912"/>
            <a:ext cx="10635916" cy="4325615"/>
          </a:xfrm>
        </p:spPr>
        <p:txBody>
          <a:bodyPr>
            <a:normAutofit fontScale="85000" lnSpcReduction="20000"/>
          </a:bodyPr>
          <a:lstStyle/>
          <a:p>
            <a:pPr>
              <a:lnSpc>
                <a:spcPct val="100000"/>
              </a:lnSpc>
              <a:spcBef>
                <a:spcPts val="0"/>
              </a:spcBef>
              <a:spcAft>
                <a:spcPts val="1200"/>
              </a:spcAft>
            </a:pPr>
            <a:r>
              <a:rPr lang="en-US" dirty="0"/>
              <a:t>Activity Insight is available for dossier building</a:t>
            </a:r>
          </a:p>
          <a:p>
            <a:pPr lvl="1">
              <a:lnSpc>
                <a:spcPct val="100000"/>
              </a:lnSpc>
              <a:spcBef>
                <a:spcPts val="0"/>
              </a:spcBef>
              <a:spcAft>
                <a:spcPts val="1200"/>
              </a:spcAft>
            </a:pPr>
            <a:r>
              <a:rPr lang="en-US" dirty="0"/>
              <a:t>https://activityinsight.psu.edu/ </a:t>
            </a:r>
          </a:p>
          <a:p>
            <a:pPr lvl="1">
              <a:lnSpc>
                <a:spcPct val="100000"/>
              </a:lnSpc>
              <a:spcBef>
                <a:spcPts val="0"/>
              </a:spcBef>
              <a:spcAft>
                <a:spcPts val="1200"/>
              </a:spcAft>
            </a:pPr>
            <a:r>
              <a:rPr lang="en-US" dirty="0"/>
              <a:t>Activity Insight is an online software tool by Watermark designed to help faculty members collect, organize, and display their data for the purposes of annual reviews, promotion and tenure, and more. </a:t>
            </a:r>
          </a:p>
          <a:p>
            <a:pPr lvl="1">
              <a:lnSpc>
                <a:spcPct val="100000"/>
              </a:lnSpc>
              <a:spcBef>
                <a:spcPts val="0"/>
              </a:spcBef>
              <a:spcAft>
                <a:spcPts val="1200"/>
              </a:spcAft>
            </a:pPr>
            <a:r>
              <a:rPr lang="en-US" dirty="0"/>
              <a:t>It is a centrally funded resource that provides an efficient way for faculty, colleges, and campuses to manage large reporting processes in a less time-consuming fashion.</a:t>
            </a:r>
          </a:p>
          <a:p>
            <a:pPr lvl="1">
              <a:lnSpc>
                <a:spcPct val="100000"/>
              </a:lnSpc>
              <a:spcBef>
                <a:spcPts val="0"/>
              </a:spcBef>
              <a:spcAft>
                <a:spcPts val="1200"/>
              </a:spcAft>
            </a:pPr>
            <a:r>
              <a:rPr lang="en-US" dirty="0"/>
              <a:t>All colleges and campuses at Penn State now use Activity Insight for dossier preparation.</a:t>
            </a:r>
          </a:p>
          <a:p>
            <a:pPr lvl="1">
              <a:lnSpc>
                <a:spcPct val="100000"/>
              </a:lnSpc>
              <a:spcBef>
                <a:spcPts val="0"/>
              </a:spcBef>
              <a:spcAft>
                <a:spcPts val="1200"/>
              </a:spcAft>
            </a:pPr>
            <a:r>
              <a:rPr lang="en-US" sz="2400" dirty="0"/>
              <a:t>Nicola Kiver is happy to provide individual training. To arrange, email her at </a:t>
            </a:r>
            <a:r>
              <a:rPr lang="en-US" sz="2400" dirty="0">
                <a:hlinkClick r:id="rId2">
                  <a:extLst>
                    <a:ext uri="{A12FA001-AC4F-418D-AE19-62706E023703}">
                      <ahyp:hlinkClr xmlns:ahyp="http://schemas.microsoft.com/office/drawing/2018/hyperlinkcolor" val="tx"/>
                    </a:ext>
                  </a:extLst>
                </a:hlinkClick>
              </a:rPr>
              <a:t>nmk17@psu.edu</a:t>
            </a:r>
            <a:r>
              <a:rPr lang="en-US" sz="2400" dirty="0"/>
              <a:t>.</a:t>
            </a:r>
          </a:p>
          <a:p>
            <a:pPr lvl="1">
              <a:lnSpc>
                <a:spcPct val="100000"/>
              </a:lnSpc>
              <a:spcBef>
                <a:spcPts val="0"/>
              </a:spcBef>
              <a:spcAft>
                <a:spcPts val="1200"/>
              </a:spcAft>
            </a:pPr>
            <a:r>
              <a:rPr lang="en-US" sz="2400" dirty="0"/>
              <a:t>Or you can email the university administrators at </a:t>
            </a:r>
            <a:r>
              <a:rPr lang="en-US" sz="2400" dirty="0">
                <a:hlinkClick r:id="rId3">
                  <a:extLst>
                    <a:ext uri="{A12FA001-AC4F-418D-AE19-62706E023703}">
                      <ahyp:hlinkClr xmlns:ahyp="http://schemas.microsoft.com/office/drawing/2018/hyperlinkcolor" val="tx"/>
                    </a:ext>
                  </a:extLst>
                </a:hlinkClick>
              </a:rPr>
              <a:t>AI-Support@psu.edu</a:t>
            </a:r>
            <a:r>
              <a:rPr lang="en-US" sz="2400" dirty="0"/>
              <a:t> – they are always happy to help.</a:t>
            </a:r>
          </a:p>
          <a:p>
            <a:pPr lvl="1">
              <a:lnSpc>
                <a:spcPct val="100000"/>
              </a:lnSpc>
              <a:spcBef>
                <a:spcPts val="0"/>
              </a:spcBef>
              <a:spcAft>
                <a:spcPts val="1200"/>
              </a:spcAft>
            </a:pPr>
            <a:endParaRPr lang="en-US" dirty="0"/>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5</a:t>
            </a:fld>
            <a:endParaRPr lang="en-US">
              <a:solidFill>
                <a:schemeClr val="bg1"/>
              </a:solidFill>
            </a:endParaRPr>
          </a:p>
        </p:txBody>
      </p:sp>
    </p:spTree>
    <p:extLst>
      <p:ext uri="{BB962C8B-B14F-4D97-AF65-F5344CB8AC3E}">
        <p14:creationId xmlns:p14="http://schemas.microsoft.com/office/powerpoint/2010/main" val="3126243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197203"/>
            <a:ext cx="10515600" cy="746983"/>
          </a:xfrm>
        </p:spPr>
        <p:txBody>
          <a:bodyPr/>
          <a:lstStyle/>
          <a:p>
            <a:pPr algn="ctr"/>
            <a:r>
              <a:rPr lang="en-US"/>
              <a:t>COVID-19 Impacts</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560063" y="944186"/>
            <a:ext cx="11261233" cy="5020009"/>
          </a:xfrm>
        </p:spPr>
        <p:txBody>
          <a:bodyPr>
            <a:noAutofit/>
          </a:bodyPr>
          <a:lstStyle/>
          <a:p>
            <a:pPr marL="0" indent="0" algn="l">
              <a:lnSpc>
                <a:spcPct val="100000"/>
              </a:lnSpc>
              <a:spcBef>
                <a:spcPts val="0"/>
              </a:spcBef>
              <a:spcAft>
                <a:spcPts val="600"/>
              </a:spcAft>
              <a:buNone/>
            </a:pPr>
            <a:r>
              <a:rPr lang="en-US" sz="2400"/>
              <a:t>Where can I find out more about the extension to the probationary period due to COVID-19, including whether I’m eligible?</a:t>
            </a:r>
          </a:p>
          <a:p>
            <a:pPr lvl="1">
              <a:lnSpc>
                <a:spcPct val="100000"/>
              </a:lnSpc>
              <a:spcBef>
                <a:spcPts val="0"/>
              </a:spcBef>
              <a:spcAft>
                <a:spcPts val="600"/>
              </a:spcAft>
            </a:pPr>
            <a:r>
              <a:rPr lang="en-US"/>
              <a:t>The extension of the probationary period due to COVID-19 applies to any faculty member in the probationary period in spring 2020. More information about the extension to the probationary period due to COVID-19 can be found in the administrative guidelines (Page 26, VII) and in the FAQs related to this guidance (VII).</a:t>
            </a:r>
          </a:p>
          <a:p>
            <a:pPr marL="0" indent="0" algn="l">
              <a:lnSpc>
                <a:spcPct val="100000"/>
              </a:lnSpc>
              <a:spcBef>
                <a:spcPts val="0"/>
              </a:spcBef>
              <a:spcAft>
                <a:spcPts val="600"/>
              </a:spcAft>
              <a:buNone/>
            </a:pPr>
            <a:r>
              <a:rPr lang="en-US" sz="2400"/>
              <a:t>If a candidate takes the COVID-19 extension, will this be indicated on the P&amp;T form?</a:t>
            </a:r>
          </a:p>
          <a:p>
            <a:pPr lvl="1">
              <a:lnSpc>
                <a:spcPct val="100000"/>
              </a:lnSpc>
              <a:spcBef>
                <a:spcPts val="0"/>
              </a:spcBef>
              <a:spcAft>
                <a:spcPts val="600"/>
              </a:spcAft>
            </a:pPr>
            <a:r>
              <a:rPr lang="en-US"/>
              <a:t>The decision to take the COVID-19 extension will not be indicated on the P&amp;T form.</a:t>
            </a:r>
          </a:p>
          <a:p>
            <a:pPr marL="0" indent="0">
              <a:lnSpc>
                <a:spcPct val="100000"/>
              </a:lnSpc>
              <a:spcBef>
                <a:spcPts val="0"/>
              </a:spcBef>
              <a:spcAft>
                <a:spcPts val="600"/>
              </a:spcAft>
              <a:buNone/>
            </a:pPr>
            <a:r>
              <a:rPr lang="en-US" sz="2400">
                <a:solidFill>
                  <a:srgbClr val="ED7D31"/>
                </a:solidFill>
              </a:rPr>
              <a:t>Please note: only faculty who were on the tenure track in 2020 can request a one-time COVID-19 extension.</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50</a:t>
            </a:fld>
            <a:endParaRPr lang="en-US"/>
          </a:p>
        </p:txBody>
      </p:sp>
    </p:spTree>
    <p:extLst>
      <p:ext uri="{BB962C8B-B14F-4D97-AF65-F5344CB8AC3E}">
        <p14:creationId xmlns:p14="http://schemas.microsoft.com/office/powerpoint/2010/main" val="657818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208606"/>
            <a:ext cx="10515600" cy="747531"/>
          </a:xfrm>
        </p:spPr>
        <p:txBody>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580713" y="1128584"/>
            <a:ext cx="11030574" cy="4616760"/>
          </a:xfrm>
        </p:spPr>
        <p:txBody>
          <a:bodyPr>
            <a:noAutofit/>
          </a:bodyPr>
          <a:lstStyle/>
          <a:p>
            <a:pPr marL="0" indent="0" algn="l">
              <a:lnSpc>
                <a:spcPct val="100000"/>
              </a:lnSpc>
              <a:spcAft>
                <a:spcPts val="600"/>
              </a:spcAft>
              <a:buNone/>
            </a:pPr>
            <a:r>
              <a:rPr lang="en-US"/>
              <a:t>Will the extension of the review period due to COVID-19 be mentioned in requests to reviewers?</a:t>
            </a:r>
          </a:p>
          <a:p>
            <a:pPr lvl="1">
              <a:lnSpc>
                <a:spcPct val="100000"/>
              </a:lnSpc>
              <a:spcAft>
                <a:spcPts val="600"/>
              </a:spcAft>
            </a:pPr>
            <a:r>
              <a:rPr lang="en-US"/>
              <a:t>While the extension of the probationary period due to COVID-19 is not a stay, the language pertaining to stays in request letters to external reviewers will be modified for those who were in the probationary period in calendar year 2020. This change will be implemented beginning with the 2021-2022 academic year as no one going up for promotion or tenure in fall 2020 confirmed the extension. The “Sample Letters to External Evaluators” was update with new language as of April 6, 2021 and will be maintained until there are no longer any candidates for tenure who were in the probationary period during calendar year 2020. See Appendix C.</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51</a:t>
            </a:fld>
            <a:endParaRPr lang="en-US"/>
          </a:p>
        </p:txBody>
      </p:sp>
    </p:spTree>
    <p:extLst>
      <p:ext uri="{BB962C8B-B14F-4D97-AF65-F5344CB8AC3E}">
        <p14:creationId xmlns:p14="http://schemas.microsoft.com/office/powerpoint/2010/main" val="1631199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225083"/>
            <a:ext cx="10515600" cy="689318"/>
          </a:xfrm>
        </p:spPr>
        <p:txBody>
          <a:bodyPr>
            <a:normAutofit fontScale="90000"/>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321275" y="1087668"/>
            <a:ext cx="11549449" cy="4682663"/>
          </a:xfrm>
        </p:spPr>
        <p:txBody>
          <a:bodyPr>
            <a:noAutofit/>
          </a:bodyPr>
          <a:lstStyle/>
          <a:p>
            <a:pPr marL="0" indent="0" algn="l">
              <a:lnSpc>
                <a:spcPct val="100000"/>
              </a:lnSpc>
              <a:spcBef>
                <a:spcPts val="0"/>
              </a:spcBef>
              <a:spcAft>
                <a:spcPts val="1200"/>
              </a:spcAft>
              <a:buNone/>
            </a:pPr>
            <a:r>
              <a:rPr lang="en-US" sz="2000"/>
              <a:t>I am NOT going to confirm acceptance of the one-year extension to the probationary period due to COVID-19. Can I still submit a request for early tenure?</a:t>
            </a:r>
          </a:p>
          <a:p>
            <a:pPr>
              <a:lnSpc>
                <a:spcPct val="100000"/>
              </a:lnSpc>
              <a:spcBef>
                <a:spcPts val="0"/>
              </a:spcBef>
              <a:spcAft>
                <a:spcPts val="1200"/>
              </a:spcAft>
            </a:pPr>
            <a:r>
              <a:rPr lang="en-US" sz="1800"/>
              <a:t>Yes. Approval must be sought in accordance with existing policies and guidelines for early tenure consideration. (See the “Guidelines for Recommending Faculty for Early Tenure” in Appendix H of the Administrative Guidelines).</a:t>
            </a:r>
          </a:p>
          <a:p>
            <a:pPr marL="0" indent="0" algn="l">
              <a:lnSpc>
                <a:spcPct val="100000"/>
              </a:lnSpc>
              <a:spcBef>
                <a:spcPts val="0"/>
              </a:spcBef>
              <a:spcAft>
                <a:spcPts val="1200"/>
              </a:spcAft>
              <a:buNone/>
            </a:pPr>
            <a:r>
              <a:rPr lang="en-US" sz="2000"/>
              <a:t>What is the best way to indicate on Activity Insight/the Dossier how COVID-19 impacted our teaching, research, and service activities?</a:t>
            </a:r>
          </a:p>
          <a:p>
            <a:pPr>
              <a:lnSpc>
                <a:spcPct val="100000"/>
              </a:lnSpc>
              <a:spcBef>
                <a:spcPts val="0"/>
              </a:spcBef>
              <a:spcAft>
                <a:spcPts val="1200"/>
              </a:spcAft>
            </a:pPr>
            <a:r>
              <a:rPr lang="en-US" sz="1800"/>
              <a:t>Candidates for promotion and tenure were encouraged (but not required) to describe how the events of 2020/21 (e.g., COVID-19 pandemic, societal/racial tensions, political unrest) impacted their work, and the steps they took to manage these impacts, in the narrative that accompanies their dossier for promotion and/or tenure.</a:t>
            </a:r>
          </a:p>
          <a:p>
            <a:pPr marL="0" indent="0" algn="l">
              <a:lnSpc>
                <a:spcPct val="100000"/>
              </a:lnSpc>
              <a:spcBef>
                <a:spcPts val="0"/>
              </a:spcBef>
              <a:spcAft>
                <a:spcPts val="1200"/>
              </a:spcAft>
              <a:buNone/>
            </a:pPr>
            <a:r>
              <a:rPr lang="en-US" sz="2000"/>
              <a:t>May I list conference presentations that I was scheduled to deliver at meetings that were canceled due to COVID-19?</a:t>
            </a:r>
          </a:p>
          <a:p>
            <a:pPr>
              <a:lnSpc>
                <a:spcPct val="100000"/>
              </a:lnSpc>
              <a:spcBef>
                <a:spcPts val="0"/>
              </a:spcBef>
              <a:spcAft>
                <a:spcPts val="1200"/>
              </a:spcAft>
            </a:pPr>
            <a:r>
              <a:rPr lang="en-US" sz="1800"/>
              <a:t>You may list your unattended conference presentations along with a comment that the presentation was “accepted but unable to be delivered due to COVID-19.”</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52</a:t>
            </a:fld>
            <a:endParaRPr lang="en-US"/>
          </a:p>
        </p:txBody>
      </p:sp>
    </p:spTree>
    <p:extLst>
      <p:ext uri="{BB962C8B-B14F-4D97-AF65-F5344CB8AC3E}">
        <p14:creationId xmlns:p14="http://schemas.microsoft.com/office/powerpoint/2010/main" val="2069647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323011"/>
            <a:ext cx="10515600" cy="689318"/>
          </a:xfrm>
        </p:spPr>
        <p:txBody>
          <a:bodyPr>
            <a:normAutofit fontScale="90000"/>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766010" y="1336341"/>
            <a:ext cx="10515600" cy="4351338"/>
          </a:xfrm>
        </p:spPr>
        <p:txBody>
          <a:bodyPr>
            <a:normAutofit fontScale="92500" lnSpcReduction="20000"/>
          </a:bodyPr>
          <a:lstStyle/>
          <a:p>
            <a:pPr marL="0" indent="0" algn="l">
              <a:lnSpc>
                <a:spcPct val="110000"/>
              </a:lnSpc>
              <a:spcBef>
                <a:spcPts val="0"/>
              </a:spcBef>
              <a:spcAft>
                <a:spcPts val="1200"/>
              </a:spcAft>
              <a:buNone/>
            </a:pPr>
            <a:r>
              <a:rPr lang="en-US" sz="3000"/>
              <a:t>During the COVID-19 crisis, teaching has been greatly influenced. If submitting a tenure package on time, how much will that influence the promotion decision?</a:t>
            </a:r>
          </a:p>
          <a:p>
            <a:pPr>
              <a:lnSpc>
                <a:spcPct val="110000"/>
              </a:lnSpc>
              <a:spcBef>
                <a:spcPts val="0"/>
              </a:spcBef>
              <a:spcAft>
                <a:spcPts val="1200"/>
              </a:spcAft>
            </a:pPr>
            <a:r>
              <a:rPr lang="en-US" sz="2400"/>
              <a:t>During the spring 2020 semester, Penn State required faculty to convert all residential courses to remote delivery. The university suspended use of SRTEs and peer reviews for evaluation of teaching effectiveness given that the move to remote delivery affected faculty members in serious, consequential, and distinct ways. Faculty who do not include any of the alternative documentation of teaching effectiveness for spring 2020 semester cannot be penalized for not including them. Faculty candidates for promotion may wish to provide alternative documentation about their teaching in spring semester 2020. See </a:t>
            </a:r>
            <a:r>
              <a:rPr lang="en-US" sz="2400" b="1">
                <a:solidFill>
                  <a:srgbClr val="ED7D31"/>
                </a:solidFill>
              </a:rPr>
              <a:t>Appendix M</a:t>
            </a:r>
            <a:r>
              <a:rPr lang="en-US" sz="2400">
                <a:solidFill>
                  <a:srgbClr val="ED7D31"/>
                </a:solidFill>
              </a:rPr>
              <a:t> </a:t>
            </a:r>
            <a:r>
              <a:rPr lang="en-US" sz="2400"/>
              <a:t>for recommended alternatives to document teaching activities in the spring 2020 semester (II.C.2).</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53</a:t>
            </a:fld>
            <a:endParaRPr lang="en-US"/>
          </a:p>
        </p:txBody>
      </p:sp>
    </p:spTree>
    <p:extLst>
      <p:ext uri="{BB962C8B-B14F-4D97-AF65-F5344CB8AC3E}">
        <p14:creationId xmlns:p14="http://schemas.microsoft.com/office/powerpoint/2010/main" val="1994069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265072"/>
            <a:ext cx="10515600" cy="805196"/>
          </a:xfrm>
        </p:spPr>
        <p:txBody>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764168" y="1336341"/>
            <a:ext cx="10589632" cy="4351338"/>
          </a:xfrm>
        </p:spPr>
        <p:txBody>
          <a:bodyPr>
            <a:normAutofit fontScale="77500" lnSpcReduction="20000"/>
          </a:bodyPr>
          <a:lstStyle/>
          <a:p>
            <a:pPr marL="0" indent="0" algn="l">
              <a:lnSpc>
                <a:spcPct val="110000"/>
              </a:lnSpc>
              <a:spcBef>
                <a:spcPts val="0"/>
              </a:spcBef>
              <a:spcAft>
                <a:spcPts val="1200"/>
              </a:spcAft>
              <a:buNone/>
            </a:pPr>
            <a:r>
              <a:rPr lang="en-US" sz="3600"/>
              <a:t>While SRTEs were administered in spring and summer of 2020, results were not made available to academic administrators. May I still include my SRTEs for spring 2020 in my dossier?</a:t>
            </a:r>
          </a:p>
          <a:p>
            <a:pPr>
              <a:lnSpc>
                <a:spcPct val="110000"/>
              </a:lnSpc>
              <a:spcBef>
                <a:spcPts val="0"/>
              </a:spcBef>
              <a:spcAft>
                <a:spcPts val="1200"/>
              </a:spcAft>
            </a:pPr>
            <a:r>
              <a:rPr lang="en-US"/>
              <a:t>Only courses taught will be automatically added to a faculty member’s Activity Insight record. SRTEs will not be included in Activity Insight for any faculty member. Some faculty may want to include their spring 2020 SRTEs in their promotion dossiers. However, the inclusion of spring 2020 SRTEs by some, but not others, compromises the spirit of equity and fairness because questions likely will be raised about why other faculty choose to omit them. As a result, it is recommended that only in the rarest of circumstances should a faculty member include them, such as if there is a specific need to demonstrate achievement in response to specific guidance for improvement.</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54</a:t>
            </a:fld>
            <a:endParaRPr lang="en-US"/>
          </a:p>
        </p:txBody>
      </p:sp>
    </p:spTree>
    <p:extLst>
      <p:ext uri="{BB962C8B-B14F-4D97-AF65-F5344CB8AC3E}">
        <p14:creationId xmlns:p14="http://schemas.microsoft.com/office/powerpoint/2010/main" val="1821887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310654"/>
            <a:ext cx="10515600" cy="714032"/>
          </a:xfrm>
        </p:spPr>
        <p:txBody>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766010" y="1336341"/>
            <a:ext cx="10515600" cy="4351338"/>
          </a:xfrm>
        </p:spPr>
        <p:txBody>
          <a:bodyPr>
            <a:normAutofit/>
          </a:bodyPr>
          <a:lstStyle/>
          <a:p>
            <a:pPr marL="0" indent="0" algn="l">
              <a:lnSpc>
                <a:spcPct val="100000"/>
              </a:lnSpc>
              <a:spcAft>
                <a:spcPts val="1200"/>
              </a:spcAft>
              <a:buNone/>
            </a:pPr>
            <a:r>
              <a:rPr lang="en-US"/>
              <a:t>The short-form of the SRTE was administered in fall 2020. These results were not available to academic administrators. May I include my SRTEs for fall 2020 in my dossier?</a:t>
            </a:r>
          </a:p>
          <a:p>
            <a:pPr lvl="1">
              <a:lnSpc>
                <a:spcPct val="100000"/>
              </a:lnSpc>
              <a:spcAft>
                <a:spcPts val="1200"/>
              </a:spcAft>
            </a:pPr>
            <a:r>
              <a:rPr lang="en-US"/>
              <a:t>Yes, you may. In addition, all faculty are to include an alternative assessment for the fall 2020 semester. More detail about the impact of COVID on the assessment of teaching effectiveness can be found in the 2022-2023 Promotion and Tenure Administrative Guidelines.</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solidFill>
                  <a:schemeClr val="bg1"/>
                </a:solidFill>
              </a:rPr>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55</a:t>
            </a:fld>
            <a:endParaRPr lang="en-US"/>
          </a:p>
        </p:txBody>
      </p:sp>
    </p:spTree>
    <p:extLst>
      <p:ext uri="{BB962C8B-B14F-4D97-AF65-F5344CB8AC3E}">
        <p14:creationId xmlns:p14="http://schemas.microsoft.com/office/powerpoint/2010/main" val="482306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136525"/>
            <a:ext cx="10515600" cy="786113"/>
          </a:xfrm>
        </p:spPr>
        <p:txBody>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337751" y="978243"/>
            <a:ext cx="11516497" cy="4901513"/>
          </a:xfrm>
        </p:spPr>
        <p:txBody>
          <a:bodyPr>
            <a:noAutofit/>
          </a:bodyPr>
          <a:lstStyle/>
          <a:p>
            <a:pPr marL="0" indent="0" algn="l">
              <a:lnSpc>
                <a:spcPct val="100000"/>
              </a:lnSpc>
              <a:spcBef>
                <a:spcPts val="0"/>
              </a:spcBef>
              <a:spcAft>
                <a:spcPts val="1200"/>
              </a:spcAft>
              <a:buNone/>
            </a:pPr>
            <a:r>
              <a:rPr lang="en-US" sz="2000"/>
              <a:t>How will peer teaching reviews in spring of 2020, fall 2021, and spring 2021 be handled in the promotion and tenure process?</a:t>
            </a:r>
          </a:p>
          <a:p>
            <a:pPr>
              <a:lnSpc>
                <a:spcPct val="100000"/>
              </a:lnSpc>
              <a:spcBef>
                <a:spcPts val="0"/>
              </a:spcBef>
              <a:spcAft>
                <a:spcPts val="600"/>
              </a:spcAft>
            </a:pPr>
            <a:r>
              <a:rPr lang="en-US" sz="1400"/>
              <a:t>Tenure-line and non-tenure-line faculty routinely undergo peer review of teaching and contribute to peer review of teaching committees. In acknowledgement of the COVID-19 crisis and its extraordinary impacts on our faculty, and our collective shift to a remote learning environment, Penn State suspended peer review of teaching, as of March 16, for Spring semester 2020. As outlined in the 2021-2022 Promotion and Tenure Administrative Guidelines (II.C.2), the omission of a peer teaching observation does not provide any evidence relevant to the assessment of teaching effectiveness A faculty member who believe the absence of spring 2020 semester peer observation(s) would create a significant gap in their dossier may have proceeded with having a peer assess their spring 2020 course materials , consistent with the unit guidelines outlined for peer teaching review, but this was not required.</a:t>
            </a:r>
          </a:p>
          <a:p>
            <a:pPr>
              <a:lnSpc>
                <a:spcPct val="100000"/>
              </a:lnSpc>
              <a:spcBef>
                <a:spcPts val="0"/>
              </a:spcBef>
              <a:spcAft>
                <a:spcPts val="600"/>
              </a:spcAft>
            </a:pPr>
            <a:r>
              <a:rPr lang="en-US" sz="1400"/>
              <a:t>Peer teaching review was not suspended for fall of 2020 or spring 2021 and was expected to occur. Note that per the 2021-2022 Administrative Guidelines (p. 5, II.C.1.c.), peer review can consist of wide range of activities that may (or may not) include class visitation. Members of the department/division/school/campus promotion and tenure committee in consultation with the department head/director of academic affairs/chief academic officer/school director/division head were expected to review whether existing guidelines for peer teaching review should be modified in light of the pandemic. Committees were asked to wish to address issues including whether to modify 1) how peer teaching reviews are conducted, including whether review of course materials or a teaching portfolio may replace a teaching observation given remote learning delivery; and 2) the total number of peer reviews required for the formal review given the suspension of peer teaching reviews in spring 2020.</a:t>
            </a:r>
          </a:p>
          <a:p>
            <a:pPr>
              <a:lnSpc>
                <a:spcPct val="100000"/>
              </a:lnSpc>
              <a:spcBef>
                <a:spcPts val="0"/>
              </a:spcBef>
              <a:spcAft>
                <a:spcPts val="600"/>
              </a:spcAft>
            </a:pPr>
            <a:r>
              <a:rPr lang="en-US" sz="1400"/>
              <a:t>Faculty within the unit were to be provided with specific instructions about how to proceed with peer reviews so that expectations are clear to both committee members and faculty and any changes to unit guidelines must be reflected in the letter from department/division/school/campus promotion and tenure committee and the department head/director of academic affairs/chief academic officer/school director/division head.</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56</a:t>
            </a:fld>
            <a:endParaRPr lang="en-US"/>
          </a:p>
        </p:txBody>
      </p:sp>
    </p:spTree>
    <p:extLst>
      <p:ext uri="{BB962C8B-B14F-4D97-AF65-F5344CB8AC3E}">
        <p14:creationId xmlns:p14="http://schemas.microsoft.com/office/powerpoint/2010/main" val="962069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4D9F-EC19-44B3-97CD-D60A3ED85C89}"/>
              </a:ext>
            </a:extLst>
          </p:cNvPr>
          <p:cNvSpPr>
            <a:spLocks noGrp="1"/>
          </p:cNvSpPr>
          <p:nvPr>
            <p:ph type="title"/>
          </p:nvPr>
        </p:nvSpPr>
        <p:spPr>
          <a:xfrm>
            <a:off x="838200" y="208607"/>
            <a:ext cx="10515600" cy="615178"/>
          </a:xfrm>
        </p:spPr>
        <p:txBody>
          <a:bodyPr>
            <a:normAutofit fontScale="90000"/>
          </a:bodyPr>
          <a:lstStyle/>
          <a:p>
            <a:pPr algn="ctr"/>
            <a:r>
              <a:rPr lang="en-US"/>
              <a:t>COVID-19 Impacts (cont.)</a:t>
            </a:r>
          </a:p>
        </p:txBody>
      </p:sp>
      <p:sp>
        <p:nvSpPr>
          <p:cNvPr id="3" name="Content Placeholder 2">
            <a:extLst>
              <a:ext uri="{FF2B5EF4-FFF2-40B4-BE49-F238E27FC236}">
                <a16:creationId xmlns:a16="http://schemas.microsoft.com/office/drawing/2014/main" id="{B47CC869-1C5D-4A9A-BB5D-D72796FFF2B5}"/>
              </a:ext>
            </a:extLst>
          </p:cNvPr>
          <p:cNvSpPr>
            <a:spLocks noGrp="1"/>
          </p:cNvSpPr>
          <p:nvPr>
            <p:ph idx="1"/>
          </p:nvPr>
        </p:nvSpPr>
        <p:spPr>
          <a:xfrm>
            <a:off x="838200" y="1163346"/>
            <a:ext cx="10515600" cy="4537238"/>
          </a:xfrm>
        </p:spPr>
        <p:txBody>
          <a:bodyPr>
            <a:normAutofit/>
          </a:bodyPr>
          <a:lstStyle/>
          <a:p>
            <a:pPr marL="0" indent="0" algn="l">
              <a:lnSpc>
                <a:spcPct val="100000"/>
              </a:lnSpc>
              <a:spcBef>
                <a:spcPts val="0"/>
              </a:spcBef>
              <a:spcAft>
                <a:spcPts val="1200"/>
              </a:spcAft>
              <a:buNone/>
            </a:pPr>
            <a:r>
              <a:rPr lang="en-US" sz="2600"/>
              <a:t>I've had several class observations this semester for the fourth-year review that was to take place in academic year 2020-2021. If my 4th-year review takes place in the 2021-2022 academic year instead, will these observation letters still be valid, or will they have to be redone?</a:t>
            </a:r>
          </a:p>
          <a:p>
            <a:pPr>
              <a:lnSpc>
                <a:spcPct val="120000"/>
              </a:lnSpc>
              <a:spcBef>
                <a:spcPts val="0"/>
              </a:spcBef>
              <a:spcAft>
                <a:spcPts val="1200"/>
              </a:spcAft>
            </a:pPr>
            <a:r>
              <a:rPr lang="en-US" sz="2200"/>
              <a:t>The peer teaching observations you currently have will not need to be re-done.</a:t>
            </a:r>
          </a:p>
          <a:p>
            <a:pPr marL="0" indent="0">
              <a:lnSpc>
                <a:spcPct val="100000"/>
              </a:lnSpc>
              <a:spcBef>
                <a:spcPts val="0"/>
              </a:spcBef>
              <a:spcAft>
                <a:spcPts val="1200"/>
              </a:spcAft>
              <a:buNone/>
            </a:pPr>
            <a:r>
              <a:rPr lang="en-US" sz="2600"/>
              <a:t>How should the charge to promotion and tenure committees be modified in the midst of the pandemic?</a:t>
            </a:r>
          </a:p>
          <a:p>
            <a:pPr>
              <a:lnSpc>
                <a:spcPct val="100000"/>
              </a:lnSpc>
              <a:spcBef>
                <a:spcPts val="0"/>
              </a:spcBef>
              <a:spcAft>
                <a:spcPts val="1200"/>
              </a:spcAft>
            </a:pPr>
            <a:r>
              <a:rPr lang="en-US" sz="2200"/>
              <a:t>Please see the Standard Charge to Promotion and Tenure Committees on the VPFA website. A portion of this document addresses additional points to be addressed in response to COVID.</a:t>
            </a:r>
          </a:p>
        </p:txBody>
      </p:sp>
      <p:sp>
        <p:nvSpPr>
          <p:cNvPr id="4" name="Footer Placeholder 3">
            <a:extLst>
              <a:ext uri="{FF2B5EF4-FFF2-40B4-BE49-F238E27FC236}">
                <a16:creationId xmlns:a16="http://schemas.microsoft.com/office/drawing/2014/main" id="{6821B2B5-2C24-4AA2-8FC4-474168DDD9D3}"/>
              </a:ext>
            </a:extLst>
          </p:cNvPr>
          <p:cNvSpPr>
            <a:spLocks noGrp="1"/>
          </p:cNvSpPr>
          <p:nvPr>
            <p:ph type="ftr" sz="quarter" idx="11"/>
          </p:nvPr>
        </p:nvSpPr>
        <p:spPr/>
        <p:txBody>
          <a:bodyPr/>
          <a:lstStyle/>
          <a:p>
            <a:r>
              <a:rPr lang="en-US">
                <a:solidFill>
                  <a:schemeClr val="bg1"/>
                </a:solidFill>
              </a:rPr>
              <a:t>Promotion and Tenure</a:t>
            </a:r>
          </a:p>
        </p:txBody>
      </p:sp>
      <p:sp>
        <p:nvSpPr>
          <p:cNvPr id="5" name="Slide Number Placeholder 4">
            <a:extLst>
              <a:ext uri="{FF2B5EF4-FFF2-40B4-BE49-F238E27FC236}">
                <a16:creationId xmlns:a16="http://schemas.microsoft.com/office/drawing/2014/main" id="{66F2A2E4-E147-4064-AB73-5B796397FD81}"/>
              </a:ext>
            </a:extLst>
          </p:cNvPr>
          <p:cNvSpPr>
            <a:spLocks noGrp="1"/>
          </p:cNvSpPr>
          <p:nvPr>
            <p:ph type="sldNum" sz="quarter" idx="12"/>
          </p:nvPr>
        </p:nvSpPr>
        <p:spPr/>
        <p:txBody>
          <a:bodyPr/>
          <a:lstStyle/>
          <a:p>
            <a:fld id="{09701FF4-1B37-44A9-8025-9F2681D6B020}" type="slidenum">
              <a:rPr lang="en-US" smtClean="0"/>
              <a:t>57</a:t>
            </a:fld>
            <a:endParaRPr lang="en-US"/>
          </a:p>
        </p:txBody>
      </p:sp>
    </p:spTree>
    <p:extLst>
      <p:ext uri="{BB962C8B-B14F-4D97-AF65-F5344CB8AC3E}">
        <p14:creationId xmlns:p14="http://schemas.microsoft.com/office/powerpoint/2010/main" val="342668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8281" y="308218"/>
            <a:ext cx="4827373" cy="881318"/>
          </a:xfrm>
        </p:spPr>
        <p:txBody>
          <a:bodyPr>
            <a:normAutofit fontScale="90000"/>
          </a:bodyPr>
          <a:lstStyle/>
          <a:p>
            <a:pPr algn="ctr" eaLnBrk="1" hangingPunct="1"/>
            <a:r>
              <a:rPr lang="en-US" b="1"/>
              <a:t>Activity Insight (cont.)</a:t>
            </a:r>
          </a:p>
        </p:txBody>
      </p:sp>
      <p:sp>
        <p:nvSpPr>
          <p:cNvPr id="8195" name="Rectangle 3"/>
          <p:cNvSpPr>
            <a:spLocks noGrp="1" noChangeArrowheads="1"/>
          </p:cNvSpPr>
          <p:nvPr>
            <p:ph type="body" idx="1"/>
          </p:nvPr>
        </p:nvSpPr>
        <p:spPr>
          <a:xfrm>
            <a:off x="417095" y="1791756"/>
            <a:ext cx="4558559" cy="3831001"/>
          </a:xfrm>
        </p:spPr>
        <p:txBody>
          <a:bodyPr>
            <a:normAutofit/>
          </a:bodyPr>
          <a:lstStyle/>
          <a:p>
            <a:pPr>
              <a:lnSpc>
                <a:spcPct val="100000"/>
              </a:lnSpc>
              <a:spcBef>
                <a:spcPts val="0"/>
              </a:spcBef>
              <a:spcAft>
                <a:spcPts val="1800"/>
              </a:spcAft>
            </a:pPr>
            <a:r>
              <a:rPr lang="en-US" dirty="0"/>
              <a:t>Every faculty member in EMS has an account.</a:t>
            </a:r>
          </a:p>
          <a:p>
            <a:pPr>
              <a:lnSpc>
                <a:spcPct val="100000"/>
              </a:lnSpc>
              <a:spcBef>
                <a:spcPts val="0"/>
              </a:spcBef>
              <a:spcAft>
                <a:spcPts val="1800"/>
              </a:spcAft>
            </a:pPr>
            <a:r>
              <a:rPr lang="en-US" dirty="0"/>
              <a:t>If you have questions or need assistance, please reach out to Nicola Kiver or your department P&amp;T representative.</a:t>
            </a:r>
          </a:p>
        </p:txBody>
      </p:sp>
      <p:sp>
        <p:nvSpPr>
          <p:cNvPr id="3" name="TextBox 2"/>
          <p:cNvSpPr txBox="1"/>
          <p:nvPr/>
        </p:nvSpPr>
        <p:spPr>
          <a:xfrm>
            <a:off x="8476129" y="6313999"/>
            <a:ext cx="1805110" cy="276999"/>
          </a:xfrm>
          <a:prstGeom prst="rect">
            <a:avLst/>
          </a:prstGeom>
          <a:noFill/>
        </p:spPr>
        <p:txBody>
          <a:bodyPr wrap="none" rtlCol="0">
            <a:spAutoFit/>
          </a:bodyPr>
          <a:lstStyle/>
          <a:p>
            <a:r>
              <a:rPr lang="en-US" sz="1200" b="1">
                <a:solidFill>
                  <a:schemeClr val="bg1"/>
                </a:solidFill>
              </a:rPr>
              <a:t>Screen shot of homepage</a:t>
            </a:r>
          </a:p>
        </p:txBody>
      </p:sp>
      <p:sp>
        <p:nvSpPr>
          <p:cNvPr id="4" name="Footer Placeholder 3"/>
          <p:cNvSpPr>
            <a:spLocks noGrp="1"/>
          </p:cNvSpPr>
          <p:nvPr>
            <p:ph type="ftr" sz="quarter" idx="11"/>
          </p:nvPr>
        </p:nvSpPr>
        <p:spPr/>
        <p:txBody>
          <a:bodyPr/>
          <a:lstStyle/>
          <a:p>
            <a:r>
              <a:rPr lang="en-US">
                <a:solidFill>
                  <a:schemeClr val="bg1"/>
                </a:solidFill>
              </a:rPr>
              <a:t>Promotion and Tenure</a:t>
            </a:r>
          </a:p>
        </p:txBody>
      </p:sp>
      <p:sp>
        <p:nvSpPr>
          <p:cNvPr id="5" name="Slide Number Placeholder 4"/>
          <p:cNvSpPr>
            <a:spLocks noGrp="1"/>
          </p:cNvSpPr>
          <p:nvPr>
            <p:ph type="sldNum" sz="quarter" idx="12"/>
          </p:nvPr>
        </p:nvSpPr>
        <p:spPr/>
        <p:txBody>
          <a:bodyPr/>
          <a:lstStyle/>
          <a:p>
            <a:fld id="{09701FF4-1B37-44A9-8025-9F2681D6B020}" type="slidenum">
              <a:rPr lang="en-US" smtClean="0">
                <a:solidFill>
                  <a:schemeClr val="bg1"/>
                </a:solidFill>
              </a:rPr>
              <a:t>6</a:t>
            </a:fld>
            <a:endParaRPr lang="en-US">
              <a:solidFill>
                <a:schemeClr val="bg1"/>
              </a:solidFill>
            </a:endParaRPr>
          </a:p>
        </p:txBody>
      </p:sp>
      <p:pic>
        <p:nvPicPr>
          <p:cNvPr id="7" name="Picture 6">
            <a:extLst>
              <a:ext uri="{FF2B5EF4-FFF2-40B4-BE49-F238E27FC236}">
                <a16:creationId xmlns:a16="http://schemas.microsoft.com/office/drawing/2014/main" id="{C02D1840-5B06-6F2F-4B52-5834FCC03908}"/>
              </a:ext>
            </a:extLst>
          </p:cNvPr>
          <p:cNvPicPr>
            <a:picLocks noChangeAspect="1"/>
          </p:cNvPicPr>
          <p:nvPr/>
        </p:nvPicPr>
        <p:blipFill>
          <a:blip r:embed="rId2"/>
          <a:stretch>
            <a:fillRect/>
          </a:stretch>
        </p:blipFill>
        <p:spPr>
          <a:xfrm>
            <a:off x="4975654" y="790821"/>
            <a:ext cx="6895076" cy="4133517"/>
          </a:xfrm>
          <a:prstGeom prst="rect">
            <a:avLst/>
          </a:prstGeom>
        </p:spPr>
      </p:pic>
    </p:spTree>
    <p:extLst>
      <p:ext uri="{BB962C8B-B14F-4D97-AF65-F5344CB8AC3E}">
        <p14:creationId xmlns:p14="http://schemas.microsoft.com/office/powerpoint/2010/main" val="124794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34778" y="292443"/>
            <a:ext cx="11722443" cy="1143000"/>
          </a:xfrm>
          <a:noFill/>
        </p:spPr>
        <p:txBody>
          <a:bodyPr>
            <a:noAutofit/>
          </a:bodyPr>
          <a:lstStyle/>
          <a:p>
            <a:pPr algn="ctr" eaLnBrk="1" hangingPunct="1">
              <a:lnSpc>
                <a:spcPct val="100000"/>
              </a:lnSpc>
            </a:pPr>
            <a:r>
              <a:rPr lang="en-US" sz="4000" b="1"/>
              <a:t>Earth and Mineral Sciences</a:t>
            </a:r>
            <a:br>
              <a:rPr lang="en-US" sz="4000" b="1"/>
            </a:br>
            <a:r>
              <a:rPr lang="en-US" sz="4000" b="1"/>
              <a:t>Promotion &amp; Tenure Committee  2023 - 24</a:t>
            </a:r>
          </a:p>
        </p:txBody>
      </p:sp>
      <p:sp>
        <p:nvSpPr>
          <p:cNvPr id="27651" name="Rectangle 3"/>
          <p:cNvSpPr>
            <a:spLocks noGrp="1" noChangeArrowheads="1"/>
          </p:cNvSpPr>
          <p:nvPr>
            <p:ph type="body" idx="1"/>
          </p:nvPr>
        </p:nvSpPr>
        <p:spPr>
          <a:xfrm>
            <a:off x="349673" y="1767016"/>
            <a:ext cx="11492652" cy="3702908"/>
          </a:xfrm>
        </p:spPr>
        <p:txBody>
          <a:bodyPr>
            <a:normAutofit lnSpcReduction="10000"/>
          </a:bodyPr>
          <a:lstStyle/>
          <a:p>
            <a:pPr>
              <a:lnSpc>
                <a:spcPct val="100000"/>
              </a:lnSpc>
              <a:spcBef>
                <a:spcPts val="0"/>
              </a:spcBef>
              <a:spcAft>
                <a:spcPts val="1200"/>
              </a:spcAft>
            </a:pPr>
            <a:endParaRPr lang="en-US" dirty="0"/>
          </a:p>
          <a:p>
            <a:pPr>
              <a:lnSpc>
                <a:spcPct val="100000"/>
              </a:lnSpc>
              <a:spcBef>
                <a:spcPts val="0"/>
              </a:spcBef>
              <a:spcAft>
                <a:spcPts val="1200"/>
              </a:spcAft>
            </a:pPr>
            <a:r>
              <a:rPr lang="en-US" dirty="0"/>
              <a:t>Jim Adair, Professor of Materials Science and Engineering</a:t>
            </a:r>
          </a:p>
          <a:p>
            <a:pPr>
              <a:lnSpc>
                <a:spcPct val="100000"/>
              </a:lnSpc>
              <a:spcBef>
                <a:spcPts val="0"/>
              </a:spcBef>
              <a:spcAft>
                <a:spcPts val="1200"/>
              </a:spcAft>
            </a:pPr>
            <a:r>
              <a:rPr lang="en-US"/>
              <a:t>Cynthia Brewer, Professor of Geography</a:t>
            </a:r>
          </a:p>
          <a:p>
            <a:pPr>
              <a:lnSpc>
                <a:spcPct val="100000"/>
              </a:lnSpc>
              <a:spcBef>
                <a:spcPts val="0"/>
              </a:spcBef>
              <a:spcAft>
                <a:spcPts val="1200"/>
              </a:spcAft>
            </a:pPr>
            <a:r>
              <a:rPr lang="en-US" dirty="0"/>
              <a:t>Bill Bristow, Professor of Meteorology</a:t>
            </a:r>
          </a:p>
          <a:p>
            <a:pPr>
              <a:lnSpc>
                <a:spcPct val="100000"/>
              </a:lnSpc>
              <a:spcBef>
                <a:spcPts val="0"/>
              </a:spcBef>
              <a:spcAft>
                <a:spcPts val="1200"/>
              </a:spcAft>
            </a:pPr>
            <a:r>
              <a:rPr lang="en-US" dirty="0"/>
              <a:t>Chris House, Professor of Geosciences</a:t>
            </a:r>
          </a:p>
          <a:p>
            <a:pPr>
              <a:lnSpc>
                <a:spcPct val="100000"/>
              </a:lnSpc>
              <a:spcBef>
                <a:spcPts val="0"/>
              </a:spcBef>
              <a:spcAft>
                <a:spcPts val="1200"/>
              </a:spcAft>
            </a:pPr>
            <a:r>
              <a:rPr lang="en-US" dirty="0"/>
              <a:t>Arash Dahi Taleghani, Professor of Petroleum and Natural Gas Engineering</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7</a:t>
            </a:fld>
            <a:endParaRPr lang="en-US">
              <a:solidFill>
                <a:schemeClr val="bg1"/>
              </a:solidFill>
            </a:endParaRPr>
          </a:p>
        </p:txBody>
      </p:sp>
    </p:spTree>
    <p:extLst>
      <p:ext uri="{BB962C8B-B14F-4D97-AF65-F5344CB8AC3E}">
        <p14:creationId xmlns:p14="http://schemas.microsoft.com/office/powerpoint/2010/main" val="39141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1" y="228600"/>
            <a:ext cx="8943975" cy="533400"/>
          </a:xfrm>
        </p:spPr>
        <p:txBody>
          <a:bodyPr>
            <a:normAutofit fontScale="90000"/>
          </a:bodyPr>
          <a:lstStyle/>
          <a:p>
            <a:pPr algn="ctr" eaLnBrk="1" hangingPunct="1"/>
            <a:r>
              <a:rPr lang="en-US" b="1"/>
              <a:t>Timing</a:t>
            </a:r>
          </a:p>
        </p:txBody>
      </p:sp>
      <p:sp>
        <p:nvSpPr>
          <p:cNvPr id="28675" name="Rectangle 3"/>
          <p:cNvSpPr>
            <a:spLocks noGrp="1" noChangeArrowheads="1"/>
          </p:cNvSpPr>
          <p:nvPr>
            <p:ph type="body" idx="1"/>
          </p:nvPr>
        </p:nvSpPr>
        <p:spPr>
          <a:xfrm>
            <a:off x="776416" y="1134762"/>
            <a:ext cx="10639168" cy="4588476"/>
          </a:xfrm>
        </p:spPr>
        <p:txBody>
          <a:bodyPr>
            <a:normAutofit/>
          </a:bodyPr>
          <a:lstStyle/>
          <a:p>
            <a:pPr eaLnBrk="1" hangingPunct="1">
              <a:lnSpc>
                <a:spcPct val="90000"/>
              </a:lnSpc>
              <a:spcAft>
                <a:spcPts val="1200"/>
              </a:spcAft>
              <a:buClr>
                <a:schemeClr val="accent1"/>
              </a:buClr>
            </a:pPr>
            <a:r>
              <a:rPr lang="en-US"/>
              <a:t>2</a:t>
            </a:r>
            <a:r>
              <a:rPr lang="en-US" baseline="30000"/>
              <a:t>nd</a:t>
            </a:r>
            <a:r>
              <a:rPr lang="en-US"/>
              <a:t> and 4</a:t>
            </a:r>
            <a:r>
              <a:rPr lang="en-US" baseline="30000"/>
              <a:t>th</a:t>
            </a:r>
            <a:r>
              <a:rPr lang="en-US"/>
              <a:t> year reviews are standard practice.</a:t>
            </a:r>
            <a:endParaRPr lang="en-US" sz="1800"/>
          </a:p>
          <a:p>
            <a:pPr eaLnBrk="1" hangingPunct="1">
              <a:lnSpc>
                <a:spcPct val="90000"/>
              </a:lnSpc>
              <a:spcAft>
                <a:spcPts val="1200"/>
              </a:spcAft>
              <a:buClr>
                <a:schemeClr val="accent1"/>
              </a:buClr>
            </a:pPr>
            <a:r>
              <a:rPr lang="en-US"/>
              <a:t>3</a:t>
            </a:r>
            <a:r>
              <a:rPr lang="en-US" baseline="30000"/>
              <a:t>rd</a:t>
            </a:r>
            <a:r>
              <a:rPr lang="en-US"/>
              <a:t> and 5</a:t>
            </a:r>
            <a:r>
              <a:rPr lang="en-US" baseline="30000"/>
              <a:t>th</a:t>
            </a:r>
            <a:r>
              <a:rPr lang="en-US"/>
              <a:t> year reviews may be conducted to aid faculty members who need further guidance or, for some 5</a:t>
            </a:r>
            <a:r>
              <a:rPr lang="en-US" baseline="30000"/>
              <a:t>th</a:t>
            </a:r>
            <a:r>
              <a:rPr lang="en-US"/>
              <a:t> year reviews, early tenure.</a:t>
            </a:r>
          </a:p>
          <a:p>
            <a:pPr lvl="1">
              <a:spcAft>
                <a:spcPts val="1200"/>
              </a:spcAft>
              <a:buClr>
                <a:schemeClr val="accent1"/>
              </a:buClr>
            </a:pPr>
            <a:r>
              <a:rPr lang="en-US"/>
              <a:t>Early tenure requests require prior approval from the Dean, Vice Provost for Faculty Affairs, and Provost.</a:t>
            </a:r>
            <a:endParaRPr lang="en-US" sz="1600"/>
          </a:p>
          <a:p>
            <a:pPr eaLnBrk="1" hangingPunct="1">
              <a:lnSpc>
                <a:spcPct val="90000"/>
              </a:lnSpc>
              <a:spcAft>
                <a:spcPts val="1200"/>
              </a:spcAft>
              <a:buClr>
                <a:schemeClr val="accent1"/>
              </a:buClr>
            </a:pPr>
            <a:r>
              <a:rPr lang="en-US"/>
              <a:t>Final tenure review (and promotion) are in the 6</a:t>
            </a:r>
            <a:r>
              <a:rPr lang="en-US" baseline="30000"/>
              <a:t>th</a:t>
            </a:r>
            <a:r>
              <a:rPr lang="en-US"/>
              <a:t> year.</a:t>
            </a:r>
            <a:endParaRPr lang="en-US" sz="1800"/>
          </a:p>
          <a:p>
            <a:pPr eaLnBrk="1" hangingPunct="1">
              <a:lnSpc>
                <a:spcPct val="90000"/>
              </a:lnSpc>
              <a:spcAft>
                <a:spcPts val="1200"/>
              </a:spcAft>
              <a:buClr>
                <a:schemeClr val="accent1"/>
              </a:buClr>
            </a:pPr>
            <a:r>
              <a:rPr lang="en-US"/>
              <a:t>For specific dates, please consult your department representative.</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2393046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4141" y="304797"/>
            <a:ext cx="11854248" cy="1066800"/>
          </a:xfrm>
          <a:noFill/>
        </p:spPr>
        <p:txBody>
          <a:bodyPr>
            <a:normAutofit fontScale="90000"/>
          </a:bodyPr>
          <a:lstStyle/>
          <a:p>
            <a:pPr algn="ctr" eaLnBrk="1" hangingPunct="1"/>
            <a:r>
              <a:rPr lang="en-US" b="1"/>
              <a:t>Process for Promotion to Associate Professor or Professor and for Tenure</a:t>
            </a:r>
          </a:p>
        </p:txBody>
      </p:sp>
      <p:sp>
        <p:nvSpPr>
          <p:cNvPr id="40963" name="Rectangle 3"/>
          <p:cNvSpPr>
            <a:spLocks noGrp="1" noChangeArrowheads="1"/>
          </p:cNvSpPr>
          <p:nvPr>
            <p:ph type="body" idx="1"/>
          </p:nvPr>
        </p:nvSpPr>
        <p:spPr>
          <a:xfrm>
            <a:off x="481263" y="1595203"/>
            <a:ext cx="11229474" cy="4114800"/>
          </a:xfrm>
        </p:spPr>
        <p:txBody>
          <a:bodyPr>
            <a:normAutofit lnSpcReduction="10000"/>
          </a:bodyPr>
          <a:lstStyle/>
          <a:p>
            <a:pPr eaLnBrk="1" hangingPunct="1">
              <a:buFont typeface="Wingdings" pitchFamily="2" charset="2"/>
              <a:buNone/>
            </a:pPr>
            <a:r>
              <a:rPr lang="en-US"/>
              <a:t>Process begins in early summer:</a:t>
            </a:r>
          </a:p>
          <a:p>
            <a:pPr eaLnBrk="1" hangingPunct="1">
              <a:buClr>
                <a:schemeClr val="accent1"/>
              </a:buClr>
            </a:pPr>
            <a:r>
              <a:rPr lang="en-US"/>
              <a:t>The department head (with information supplied by the candidate) assembles a package to be sent to external evaluators.</a:t>
            </a:r>
          </a:p>
          <a:p>
            <a:pPr eaLnBrk="1" hangingPunct="1">
              <a:buClr>
                <a:schemeClr val="accent1"/>
              </a:buClr>
            </a:pPr>
            <a:r>
              <a:rPr lang="en-US"/>
              <a:t>The department head (as delegated by the Dean) gathers a list of potential external evaluators from the department committee, other faculty members (as needed), and the candidate and submits to the Dean.</a:t>
            </a:r>
          </a:p>
          <a:p>
            <a:pPr eaLnBrk="1" hangingPunct="1">
              <a:buClr>
                <a:schemeClr val="accent1"/>
              </a:buClr>
            </a:pPr>
            <a:r>
              <a:rPr lang="en-US"/>
              <a:t>The Dean then approves a list to be contacted.</a:t>
            </a:r>
          </a:p>
          <a:p>
            <a:pPr eaLnBrk="1" hangingPunct="1">
              <a:buClr>
                <a:schemeClr val="accent1"/>
              </a:buClr>
            </a:pPr>
            <a:r>
              <a:rPr lang="en-US"/>
              <a:t>The majority of the evaluators should NOT come from the candidate’s list.</a:t>
            </a:r>
          </a:p>
        </p:txBody>
      </p:sp>
      <p:sp>
        <p:nvSpPr>
          <p:cNvPr id="2" name="Footer Placeholder 1"/>
          <p:cNvSpPr>
            <a:spLocks noGrp="1"/>
          </p:cNvSpPr>
          <p:nvPr>
            <p:ph type="ftr" sz="quarter" idx="11"/>
          </p:nvPr>
        </p:nvSpPr>
        <p:spPr/>
        <p:txBody>
          <a:bodyPr/>
          <a:lstStyle/>
          <a:p>
            <a:r>
              <a:rPr lang="en-US">
                <a:solidFill>
                  <a:schemeClr val="bg1"/>
                </a:solidFill>
              </a:rPr>
              <a:t>Promotion and Tenure</a:t>
            </a:r>
          </a:p>
        </p:txBody>
      </p:sp>
      <p:sp>
        <p:nvSpPr>
          <p:cNvPr id="3" name="Slide Number Placeholder 2"/>
          <p:cNvSpPr>
            <a:spLocks noGrp="1"/>
          </p:cNvSpPr>
          <p:nvPr>
            <p:ph type="sldNum" sz="quarter" idx="12"/>
          </p:nvPr>
        </p:nvSpPr>
        <p:spPr/>
        <p:txBody>
          <a:bodyPr/>
          <a:lstStyle/>
          <a:p>
            <a:fld id="{09701FF4-1B37-44A9-8025-9F2681D6B020}" type="slidenum">
              <a:rPr lang="en-US" smtClean="0">
                <a:solidFill>
                  <a:schemeClr val="bg1"/>
                </a:solidFill>
              </a:rPr>
              <a:t>9</a:t>
            </a:fld>
            <a:endParaRPr lang="en-US">
              <a:solidFill>
                <a:schemeClr val="bg1"/>
              </a:solidFill>
            </a:endParaRPr>
          </a:p>
        </p:txBody>
      </p:sp>
    </p:spTree>
    <p:extLst>
      <p:ext uri="{BB962C8B-B14F-4D97-AF65-F5344CB8AC3E}">
        <p14:creationId xmlns:p14="http://schemas.microsoft.com/office/powerpoint/2010/main" val="1579842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7f1cb50-daf7-48c9-be60-f9ff6b6633aa" xsi:nil="true"/>
    <lcf76f155ced4ddcb4097134ff3c332f xmlns="f4314f42-8d66-45d7-a590-fb54340608b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00C4AF76F33C4EB64A9780A2FDA46F" ma:contentTypeVersion="18" ma:contentTypeDescription="Create a new document." ma:contentTypeScope="" ma:versionID="bff74cdcd0ad926250062d6819776918">
  <xsd:schema xmlns:xsd="http://www.w3.org/2001/XMLSchema" xmlns:xs="http://www.w3.org/2001/XMLSchema" xmlns:p="http://schemas.microsoft.com/office/2006/metadata/properties" xmlns:ns2="f4314f42-8d66-45d7-a590-fb54340608bd" xmlns:ns3="b7f1cb50-daf7-48c9-be60-f9ff6b6633aa" targetNamespace="http://schemas.microsoft.com/office/2006/metadata/properties" ma:root="true" ma:fieldsID="c4dba29b13133ed6b67650226ee560e2" ns2:_="" ns3:_="">
    <xsd:import namespace="f4314f42-8d66-45d7-a590-fb54340608bd"/>
    <xsd:import namespace="b7f1cb50-daf7-48c9-be60-f9ff6b6633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314f42-8d66-45d7-a590-fb54340608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f1cb50-daf7-48c9-be60-f9ff6b6633a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23804ca-bd97-4dbc-a2c0-085ed508b07b}" ma:internalName="TaxCatchAll" ma:showField="CatchAllData" ma:web="b7f1cb50-daf7-48c9-be60-f9ff6b6633a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F6B4AE-0283-4933-8A43-7F26ABA9AE8D}">
  <ds:schemaRefs>
    <ds:schemaRef ds:uri="http://schemas.microsoft.com/sharepoint/v3/contenttype/forms"/>
  </ds:schemaRefs>
</ds:datastoreItem>
</file>

<file path=customXml/itemProps2.xml><?xml version="1.0" encoding="utf-8"?>
<ds:datastoreItem xmlns:ds="http://schemas.openxmlformats.org/officeDocument/2006/customXml" ds:itemID="{33736896-5C6D-4EBE-BE58-8CAC5A5F5500}">
  <ds:schemaRefs>
    <ds:schemaRef ds:uri="b7f1cb50-daf7-48c9-be60-f9ff6b6633aa"/>
    <ds:schemaRef ds:uri="b976cd16-1b43-4e42-83b0-1309c2c7e012"/>
    <ds:schemaRef ds:uri="c09ce9be-fdf1-4e31-a4a5-3fd8073982fc"/>
    <ds:schemaRef ds:uri="df25bc01-2018-42a2-8cf0-91d8fe7cddea"/>
    <ds:schemaRef ds:uri="f4314f42-8d66-45d7-a590-fb54340608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D14363-6FD9-439E-B97C-17CA79E27C59}"/>
</file>

<file path=docProps/app.xml><?xml version="1.0" encoding="utf-8"?>
<Properties xmlns="http://schemas.openxmlformats.org/officeDocument/2006/extended-properties" xmlns:vt="http://schemas.openxmlformats.org/officeDocument/2006/docPropsVTypes">
  <TotalTime>36</TotalTime>
  <Words>5437</Words>
  <Application>Microsoft Office PowerPoint</Application>
  <PresentationFormat>Widescreen</PresentationFormat>
  <Paragraphs>423</Paragraphs>
  <Slides>57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57</vt:i4>
      </vt:variant>
    </vt:vector>
  </HeadingPairs>
  <TitlesOfParts>
    <vt:vector size="64" baseType="lpstr">
      <vt:lpstr>Arial</vt:lpstr>
      <vt:lpstr>Calibri</vt:lpstr>
      <vt:lpstr>Franklin Gothic Book</vt:lpstr>
      <vt:lpstr>Franklin Gothic Medium</vt:lpstr>
      <vt:lpstr>Rockwell</vt:lpstr>
      <vt:lpstr>Wingdings</vt:lpstr>
      <vt:lpstr>Office Theme</vt:lpstr>
      <vt:lpstr>2023-2024 Promotion and Tenure</vt:lpstr>
      <vt:lpstr>Overview</vt:lpstr>
      <vt:lpstr>Informational Resources</vt:lpstr>
      <vt:lpstr>Informational Resources (cont.)</vt:lpstr>
      <vt:lpstr>Activity Insight</vt:lpstr>
      <vt:lpstr>Activity Insight (cont.)</vt:lpstr>
      <vt:lpstr>Earth and Mineral Sciences Promotion &amp; Tenure Committee  2023 - 24</vt:lpstr>
      <vt:lpstr>Timing</vt:lpstr>
      <vt:lpstr>Process for Promotion to Associate Professor or Professor and for Tenure</vt:lpstr>
      <vt:lpstr>Dossier Preparation</vt:lpstr>
      <vt:lpstr>Change starting in 2023</vt:lpstr>
      <vt:lpstr>Expectations for P&amp;T</vt:lpstr>
      <vt:lpstr>The Major Criteria</vt:lpstr>
      <vt:lpstr>Section 1: TEACHING</vt:lpstr>
      <vt:lpstr>Measures of TEACHING Effectiveness</vt:lpstr>
      <vt:lpstr>Section 2: RESEARCH</vt:lpstr>
      <vt:lpstr>Measures of RESEARCH Effectiveness</vt:lpstr>
      <vt:lpstr>Measures of RESEARCH Effectiveness (cont.)</vt:lpstr>
      <vt:lpstr>Section 3: SERVICE</vt:lpstr>
      <vt:lpstr>Measures of SERVICE effectiveness</vt:lpstr>
      <vt:lpstr>Narrative Statement</vt:lpstr>
      <vt:lpstr>Narrative Statement (cont.)</vt:lpstr>
      <vt:lpstr>Narrative Statement (cont.)</vt:lpstr>
      <vt:lpstr>Section 4: External Evaluator Letters</vt:lpstr>
      <vt:lpstr>Packages for External Evaluators</vt:lpstr>
      <vt:lpstr>Selection of External Reviewers</vt:lpstr>
      <vt:lpstr>Questions Asked of External Evaluators</vt:lpstr>
      <vt:lpstr>Questions Asked of External Evaluators (cont.)</vt:lpstr>
      <vt:lpstr>Required Statement on External Evaluator Request Letters</vt:lpstr>
      <vt:lpstr>Important Procedural Note</vt:lpstr>
      <vt:lpstr>Dossier is built … now what? </vt:lpstr>
      <vt:lpstr>Dossier Review Schedule</vt:lpstr>
      <vt:lpstr>Committee and Department Head Letters</vt:lpstr>
      <vt:lpstr>Mixed recommendations</vt:lpstr>
      <vt:lpstr>2nd Year Dossier Review Schedule</vt:lpstr>
      <vt:lpstr>2nd &amp; 4th Year Reviews</vt:lpstr>
      <vt:lpstr>3rd and 5th Year Reviews</vt:lpstr>
      <vt:lpstr>Other Possible Outcome</vt:lpstr>
      <vt:lpstr>Other Items</vt:lpstr>
      <vt:lpstr>Stopping the Clock</vt:lpstr>
      <vt:lpstr>Stopping the Clock (cont.)</vt:lpstr>
      <vt:lpstr>Confidentiality</vt:lpstr>
      <vt:lpstr>Candidate Responsibilities</vt:lpstr>
      <vt:lpstr>Review</vt:lpstr>
      <vt:lpstr>Questions?</vt:lpstr>
      <vt:lpstr>COVID 19 IMPACTS</vt:lpstr>
      <vt:lpstr>COVID Impacts on Teaching</vt:lpstr>
      <vt:lpstr>COVID Impacts on Teaching</vt:lpstr>
      <vt:lpstr>COVID Impacts on Teaching</vt:lpstr>
      <vt:lpstr>COVID-19 Impacts</vt:lpstr>
      <vt:lpstr>COVID-19 Impacts (cont.)</vt:lpstr>
      <vt:lpstr>COVID-19 Impacts (cont.)</vt:lpstr>
      <vt:lpstr>COVID-19 Impacts (cont.)</vt:lpstr>
      <vt:lpstr>COVID-19 Impacts (cont.)</vt:lpstr>
      <vt:lpstr>COVID-19 Impacts (cont.)</vt:lpstr>
      <vt:lpstr>COVID-19 Impacts (cont.)</vt:lpstr>
      <vt:lpstr>COVID-19 Impacts (cont.)</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Craig</dc:creator>
  <cp:lastModifiedBy>Barlett, John</cp:lastModifiedBy>
  <cp:revision>1</cp:revision>
  <dcterms:created xsi:type="dcterms:W3CDTF">2015-03-02T18:34:00Z</dcterms:created>
  <dcterms:modified xsi:type="dcterms:W3CDTF">2023-08-29T17:34:38Z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0x010100DF00C4AF76F33C4EB64A9780A2FDA46F</vt:lpwstr>
  </property>
  <property fmtid="{D5CDD505-2E9C-101B-9397-08002B2CF9AE}" pid="3" name="MediaServiceImageTags">
    <vt:lpwstr/>
  </property>
</Properties>
</file>